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6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0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drawings/drawing1.xml" ContentType="application/vnd.openxmlformats-officedocument.drawingml.chartshapes+xml"/>
  <Override PartName="/ppt/notesSlides/notesSlide11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12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drawings/drawing2.xml" ContentType="application/vnd.openxmlformats-officedocument.drawingml.chartshapes+xml"/>
  <Override PartName="/ppt/notesSlides/notesSlide13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notesSlides/notesSlide14.xml" ContentType="application/vnd.openxmlformats-officedocument.presentationml.notesSl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7" r:id="rId1"/>
    <p:sldMasterId id="2147483726" r:id="rId2"/>
  </p:sldMasterIdLst>
  <p:notesMasterIdLst>
    <p:notesMasterId r:id="rId22"/>
  </p:notesMasterIdLst>
  <p:sldIdLst>
    <p:sldId id="435" r:id="rId3"/>
    <p:sldId id="367" r:id="rId4"/>
    <p:sldId id="415" r:id="rId5"/>
    <p:sldId id="420" r:id="rId6"/>
    <p:sldId id="416" r:id="rId7"/>
    <p:sldId id="421" r:id="rId8"/>
    <p:sldId id="417" r:id="rId9"/>
    <p:sldId id="434" r:id="rId10"/>
    <p:sldId id="425" r:id="rId11"/>
    <p:sldId id="422" r:id="rId12"/>
    <p:sldId id="419" r:id="rId13"/>
    <p:sldId id="426" r:id="rId14"/>
    <p:sldId id="424" r:id="rId15"/>
    <p:sldId id="427" r:id="rId16"/>
    <p:sldId id="430" r:id="rId17"/>
    <p:sldId id="431" r:id="rId18"/>
    <p:sldId id="432" r:id="rId19"/>
    <p:sldId id="433" r:id="rId20"/>
    <p:sldId id="374" r:id="rId21"/>
  </p:sldIdLst>
  <p:sldSz cx="9144000" cy="5143500" type="screen16x9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smail - [2010]" initials="i-[" lastIdx="3" clrIdx="0"/>
  <p:cmAuthor id="1" name="Tanisha Mitchell" initials="TM" lastIdx="1" clrIdx="1">
    <p:extLst>
      <p:ext uri="{19B8F6BF-5375-455C-9EA6-DF929625EA0E}">
        <p15:presenceInfo xmlns:p15="http://schemas.microsoft.com/office/powerpoint/2012/main" userId="S-1-5-21-410847780-310587813-10498456-2201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053D"/>
    <a:srgbClr val="0000FF"/>
    <a:srgbClr val="7CBE34"/>
    <a:srgbClr val="7C7C7C"/>
    <a:srgbClr val="595959"/>
    <a:srgbClr val="659A2A"/>
    <a:srgbClr val="FFFFFF"/>
    <a:srgbClr val="FEBB26"/>
    <a:srgbClr val="0080FF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6395" autoAdjust="0"/>
  </p:normalViewPr>
  <p:slideViewPr>
    <p:cSldViewPr snapToGrid="0">
      <p:cViewPr varScale="1">
        <p:scale>
          <a:sx n="111" d="100"/>
          <a:sy n="111" d="100"/>
        </p:scale>
        <p:origin x="619" y="62"/>
      </p:cViewPr>
      <p:guideLst>
        <p:guide orient="horz" pos="1620"/>
        <p:guide pos="2880"/>
      </p:guideLst>
    </p:cSldViewPr>
  </p:slideViewPr>
  <p:notesTextViewPr>
    <p:cViewPr>
      <p:scale>
        <a:sx n="85" d="100"/>
        <a:sy n="8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mitchell\Desktop\TM\Data%20Requests\Governor's%20Presentation\UN%20Seminar\Copy%20of%20Market%20Data%20-%20Bloomberg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mitchell\Desktop\TM\Data%20Requests\Governor's%20Presentation\UN%20Seminar\Copy%20of%20Market%20Data%20-%20Bloomberg.xlsx" TargetMode="Externa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chartUserShapes" Target="../drawings/drawing1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chartUserShapes" Target="../drawings/drawing2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204566303390138"/>
          <c:y val="8.1398824524061594E-2"/>
          <c:w val="0.72840148440282348"/>
          <c:h val="0.7489251218214690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Oil Price (WTI)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Sheet1!$A$2:$A$53</c:f>
              <c:numCache>
                <c:formatCode>General</c:formatCode>
                <c:ptCount val="52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  <c:pt idx="43">
                  <c:v>2013</c:v>
                </c:pt>
                <c:pt idx="44">
                  <c:v>2014</c:v>
                </c:pt>
                <c:pt idx="45">
                  <c:v>2015</c:v>
                </c:pt>
                <c:pt idx="46">
                  <c:v>2016</c:v>
                </c:pt>
                <c:pt idx="47">
                  <c:v>2017</c:v>
                </c:pt>
                <c:pt idx="48">
                  <c:v>2018</c:v>
                </c:pt>
                <c:pt idx="49">
                  <c:v>2019</c:v>
                </c:pt>
                <c:pt idx="50">
                  <c:v>2020</c:v>
                </c:pt>
                <c:pt idx="51">
                  <c:v>2021</c:v>
                </c:pt>
              </c:numCache>
            </c:numRef>
          </c:cat>
          <c:val>
            <c:numRef>
              <c:f>Sheet1!$B$2:$B$53</c:f>
              <c:numCache>
                <c:formatCode>0.0</c:formatCode>
                <c:ptCount val="52"/>
                <c:pt idx="0">
                  <c:v>1.3</c:v>
                </c:pt>
                <c:pt idx="1">
                  <c:v>1.7</c:v>
                </c:pt>
                <c:pt idx="2">
                  <c:v>1.9</c:v>
                </c:pt>
                <c:pt idx="3">
                  <c:v>2.7</c:v>
                </c:pt>
                <c:pt idx="4">
                  <c:v>9.8000000000000007</c:v>
                </c:pt>
                <c:pt idx="5">
                  <c:v>10.7</c:v>
                </c:pt>
                <c:pt idx="6">
                  <c:v>11.5</c:v>
                </c:pt>
                <c:pt idx="7">
                  <c:v>12.4</c:v>
                </c:pt>
                <c:pt idx="8">
                  <c:v>12.7</c:v>
                </c:pt>
                <c:pt idx="9">
                  <c:v>17.3</c:v>
                </c:pt>
                <c:pt idx="10">
                  <c:v>36</c:v>
                </c:pt>
                <c:pt idx="11">
                  <c:v>39.6</c:v>
                </c:pt>
                <c:pt idx="12">
                  <c:v>36</c:v>
                </c:pt>
                <c:pt idx="13">
                  <c:v>30.7</c:v>
                </c:pt>
                <c:pt idx="14">
                  <c:v>29.387496948242188</c:v>
                </c:pt>
                <c:pt idx="15">
                  <c:v>27.99083137512207</c:v>
                </c:pt>
                <c:pt idx="16">
                  <c:v>15.024167060852051</c:v>
                </c:pt>
                <c:pt idx="17">
                  <c:v>19.193334579467773</c:v>
                </c:pt>
                <c:pt idx="18">
                  <c:v>15.971665382385254</c:v>
                </c:pt>
                <c:pt idx="19">
                  <c:v>19.688333511352539</c:v>
                </c:pt>
                <c:pt idx="20">
                  <c:v>24.517499923706055</c:v>
                </c:pt>
                <c:pt idx="21">
                  <c:v>21.511667251586914</c:v>
                </c:pt>
                <c:pt idx="22">
                  <c:v>20.554998397827148</c:v>
                </c:pt>
                <c:pt idx="23">
                  <c:v>18.454998016357422</c:v>
                </c:pt>
                <c:pt idx="24">
                  <c:v>17.187498092651367</c:v>
                </c:pt>
                <c:pt idx="25">
                  <c:v>18.431665420532227</c:v>
                </c:pt>
                <c:pt idx="26">
                  <c:v>22.132499694824219</c:v>
                </c:pt>
                <c:pt idx="27">
                  <c:v>20.585000991821289</c:v>
                </c:pt>
                <c:pt idx="28">
                  <c:v>14.410834312438965</c:v>
                </c:pt>
                <c:pt idx="29">
                  <c:v>19.242500305175781</c:v>
                </c:pt>
                <c:pt idx="30">
                  <c:v>30.304166793823242</c:v>
                </c:pt>
                <c:pt idx="31">
                  <c:v>25.92500114440918</c:v>
                </c:pt>
                <c:pt idx="32">
                  <c:v>26.092498779296875</c:v>
                </c:pt>
                <c:pt idx="33">
                  <c:v>31.1058349609375</c:v>
                </c:pt>
                <c:pt idx="34">
                  <c:v>41.444999694824219</c:v>
                </c:pt>
                <c:pt idx="35">
                  <c:v>56.444156646728516</c:v>
                </c:pt>
                <c:pt idx="36">
                  <c:v>66.052497863769531</c:v>
                </c:pt>
                <c:pt idx="37">
                  <c:v>72.285003662109375</c:v>
                </c:pt>
                <c:pt idx="38">
                  <c:v>99.587501525878906</c:v>
                </c:pt>
                <c:pt idx="39">
                  <c:v>61.692501068115234</c:v>
                </c:pt>
                <c:pt idx="40">
                  <c:v>79.425834655761719</c:v>
                </c:pt>
                <c:pt idx="41">
                  <c:v>95.054161071777344</c:v>
                </c:pt>
                <c:pt idx="42">
                  <c:v>94.15667724609375</c:v>
                </c:pt>
                <c:pt idx="43">
                  <c:v>97.935829162597656</c:v>
                </c:pt>
                <c:pt idx="44">
                  <c:v>93.139167785644531</c:v>
                </c:pt>
                <c:pt idx="45">
                  <c:v>48.709166844685875</c:v>
                </c:pt>
                <c:pt idx="46">
                  <c:v>43.1875</c:v>
                </c:pt>
                <c:pt idx="47">
                  <c:v>50.9375</c:v>
                </c:pt>
                <c:pt idx="48">
                  <c:v>64.819166666666675</c:v>
                </c:pt>
                <c:pt idx="49">
                  <c:v>57.013333333333343</c:v>
                </c:pt>
                <c:pt idx="50">
                  <c:v>39.308333333333344</c:v>
                </c:pt>
                <c:pt idx="51">
                  <c:v>67.963333333333324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F74-44C8-826A-FD73229A2B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21628784"/>
        <c:axId val="1021629200"/>
      </c:line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GDP (right axis)</c:v>
                </c:pt>
              </c:strCache>
            </c:strRef>
          </c:tx>
          <c:spPr>
            <a:ln w="28575" cap="rnd">
              <a:solidFill>
                <a:srgbClr val="659A2A"/>
              </a:solidFill>
              <a:round/>
            </a:ln>
            <a:effectLst/>
          </c:spPr>
          <c:marker>
            <c:symbol val="none"/>
          </c:marker>
          <c:cat>
            <c:numRef>
              <c:f>Sheet1!$A$2:$A$53</c:f>
              <c:numCache>
                <c:formatCode>General</c:formatCode>
                <c:ptCount val="52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  <c:pt idx="43">
                  <c:v>2013</c:v>
                </c:pt>
                <c:pt idx="44">
                  <c:v>2014</c:v>
                </c:pt>
                <c:pt idx="45">
                  <c:v>2015</c:v>
                </c:pt>
                <c:pt idx="46">
                  <c:v>2016</c:v>
                </c:pt>
                <c:pt idx="47">
                  <c:v>2017</c:v>
                </c:pt>
                <c:pt idx="48">
                  <c:v>2018</c:v>
                </c:pt>
                <c:pt idx="49">
                  <c:v>2019</c:v>
                </c:pt>
                <c:pt idx="50">
                  <c:v>2020</c:v>
                </c:pt>
                <c:pt idx="51">
                  <c:v>2021</c:v>
                </c:pt>
              </c:numCache>
            </c:numRef>
          </c:cat>
          <c:val>
            <c:numRef>
              <c:f>Sheet1!$C$2:$C$53</c:f>
              <c:numCache>
                <c:formatCode>0.0</c:formatCode>
                <c:ptCount val="52"/>
                <c:pt idx="0">
                  <c:v>3.5336356764928007</c:v>
                </c:pt>
                <c:pt idx="1">
                  <c:v>1.0403358277058068</c:v>
                </c:pt>
                <c:pt idx="2">
                  <c:v>5.7803468208092328</c:v>
                </c:pt>
                <c:pt idx="3">
                  <c:v>1.6564207650273322</c:v>
                </c:pt>
                <c:pt idx="4">
                  <c:v>3.8076040091830485</c:v>
                </c:pt>
                <c:pt idx="5">
                  <c:v>1.4779653703004321</c:v>
                </c:pt>
                <c:pt idx="6">
                  <c:v>6.4051453781959395</c:v>
                </c:pt>
                <c:pt idx="7">
                  <c:v>9.1217903886502132</c:v>
                </c:pt>
                <c:pt idx="8">
                  <c:v>10.016480498077254</c:v>
                </c:pt>
                <c:pt idx="9">
                  <c:v>3.5993675099866915</c:v>
                </c:pt>
                <c:pt idx="10">
                  <c:v>10.390810137767621</c:v>
                </c:pt>
                <c:pt idx="11">
                  <c:v>4.5772085577062684</c:v>
                </c:pt>
                <c:pt idx="12">
                  <c:v>3.7993180711154748</c:v>
                </c:pt>
                <c:pt idx="13">
                  <c:v>-10.300328484279699</c:v>
                </c:pt>
                <c:pt idx="14">
                  <c:v>-5.7509061694256562</c:v>
                </c:pt>
                <c:pt idx="15">
                  <c:v>-4.1194195543572993</c:v>
                </c:pt>
                <c:pt idx="16">
                  <c:v>-3.2791630484224408</c:v>
                </c:pt>
                <c:pt idx="17">
                  <c:v>-4.5617785378366769</c:v>
                </c:pt>
                <c:pt idx="18">
                  <c:v>-3.919724051426781</c:v>
                </c:pt>
                <c:pt idx="19">
                  <c:v>-0.82991421111525909</c:v>
                </c:pt>
                <c:pt idx="20">
                  <c:v>1.5091678420310057</c:v>
                </c:pt>
                <c:pt idx="21">
                  <c:v>3.1124079477560365</c:v>
                </c:pt>
                <c:pt idx="22">
                  <c:v>10.092979382832482</c:v>
                </c:pt>
                <c:pt idx="23">
                  <c:v>-0.66911464708281343</c:v>
                </c:pt>
                <c:pt idx="24">
                  <c:v>3.5671804452747806</c:v>
                </c:pt>
                <c:pt idx="25">
                  <c:v>3.8099132306693315</c:v>
                </c:pt>
                <c:pt idx="26">
                  <c:v>7.1344773808423732</c:v>
                </c:pt>
                <c:pt idx="27">
                  <c:v>7.5228547384707189</c:v>
                </c:pt>
                <c:pt idx="28">
                  <c:v>8.1245640089543585</c:v>
                </c:pt>
                <c:pt idx="29">
                  <c:v>8.0248176331081744</c:v>
                </c:pt>
                <c:pt idx="30">
                  <c:v>6.9013595037280524</c:v>
                </c:pt>
                <c:pt idx="31">
                  <c:v>4.1685240808476545</c:v>
                </c:pt>
                <c:pt idx="32">
                  <c:v>7.9367096413708191</c:v>
                </c:pt>
                <c:pt idx="33">
                  <c:v>14.440989487389031</c:v>
                </c:pt>
                <c:pt idx="34">
                  <c:v>7.9500515883461702</c:v>
                </c:pt>
                <c:pt idx="35">
                  <c:v>6.2089378209296795</c:v>
                </c:pt>
                <c:pt idx="36">
                  <c:v>13.208058625381833</c:v>
                </c:pt>
                <c:pt idx="37">
                  <c:v>4.7542096830879652</c:v>
                </c:pt>
                <c:pt idx="38">
                  <c:v>3.3917371261862437</c:v>
                </c:pt>
                <c:pt idx="39">
                  <c:v>-4.3917292881904189</c:v>
                </c:pt>
                <c:pt idx="40">
                  <c:v>3.3232247243721438</c:v>
                </c:pt>
                <c:pt idx="41">
                  <c:v>-0.29435443018669444</c:v>
                </c:pt>
                <c:pt idx="42">
                  <c:v>1.2939789497606566</c:v>
                </c:pt>
                <c:pt idx="43">
                  <c:v>3.8438013234192914</c:v>
                </c:pt>
                <c:pt idx="44">
                  <c:v>3.3229444081873885</c:v>
                </c:pt>
                <c:pt idx="45">
                  <c:v>-0.75562196239402735</c:v>
                </c:pt>
                <c:pt idx="46">
                  <c:v>-6.7644391908089005</c:v>
                </c:pt>
                <c:pt idx="47">
                  <c:v>-4.7069988992192737</c:v>
                </c:pt>
                <c:pt idx="48">
                  <c:v>-0.87096784594238996</c:v>
                </c:pt>
                <c:pt idx="49">
                  <c:v>0.11039404653764129</c:v>
                </c:pt>
                <c:pt idx="50">
                  <c:v>-7.6783311605233937</c:v>
                </c:pt>
                <c:pt idx="51">
                  <c:v>-1.0265401622325956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F74-44C8-826A-FD73229A2B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50742576"/>
        <c:axId val="1195759792"/>
      </c:lineChart>
      <c:catAx>
        <c:axId val="1021628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021629200"/>
        <c:crosses val="autoZero"/>
        <c:auto val="1"/>
        <c:lblAlgn val="ctr"/>
        <c:lblOffset val="100"/>
        <c:tickLblSkip val="5"/>
        <c:noMultiLvlLbl val="0"/>
      </c:catAx>
      <c:valAx>
        <c:axId val="1021629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TT" dirty="0" smtClean="0"/>
                  <a:t>US$/</a:t>
                </a:r>
                <a:r>
                  <a:rPr lang="en-TT" dirty="0" err="1" smtClean="0"/>
                  <a:t>bbl</a:t>
                </a:r>
                <a:endParaRPr lang="en-TT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021628784"/>
        <c:crosses val="autoZero"/>
        <c:crossBetween val="between"/>
      </c:valAx>
      <c:valAx>
        <c:axId val="1195759792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dirty="0" smtClean="0"/>
                  <a:t>Per</a:t>
                </a:r>
                <a:r>
                  <a:rPr lang="en-US" baseline="0" dirty="0" smtClean="0"/>
                  <a:t> cent</a:t>
                </a:r>
                <a:endParaRPr lang="en-TT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#,##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50742576"/>
        <c:crosses val="max"/>
        <c:crossBetween val="between"/>
      </c:valAx>
      <c:catAx>
        <c:axId val="8507425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195759792"/>
        <c:crosses val="autoZero"/>
        <c:auto val="1"/>
        <c:lblAlgn val="ctr"/>
        <c:lblOffset val="100"/>
        <c:noMultiLvlLbl val="0"/>
      </c:catAx>
      <c:spPr>
        <a:noFill/>
        <a:ln>
          <a:solidFill>
            <a:schemeClr val="tx1">
              <a:lumMod val="50000"/>
              <a:lumOff val="50000"/>
            </a:schemeClr>
          </a:solidFill>
        </a:ln>
        <a:effectLst/>
      </c:spPr>
    </c:plotArea>
    <c:legend>
      <c:legendPos val="b"/>
      <c:layout>
        <c:manualLayout>
          <c:xMode val="edge"/>
          <c:yMode val="edge"/>
          <c:x val="0.1093595861494146"/>
          <c:y val="8.2786741489103227E-2"/>
          <c:w val="0.57725012477783788"/>
          <c:h val="0.1180247995473829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 b="1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7069291285443464E-2"/>
          <c:y val="1.9491887797488148E-2"/>
          <c:w val="0.90534084593130648"/>
          <c:h val="0.9004297646642383"/>
        </c:manualLayout>
      </c:layout>
      <c:lineChart>
        <c:grouping val="standard"/>
        <c:varyColors val="0"/>
        <c:ser>
          <c:idx val="0"/>
          <c:order val="0"/>
          <c:tx>
            <c:strRef>
              <c:f>'Consumer Price Index'!$B$3</c:f>
              <c:strCache>
                <c:ptCount val="1"/>
                <c:pt idx="0">
                  <c:v>US</c:v>
                </c:pt>
              </c:strCache>
            </c:strRef>
          </c:tx>
          <c:spPr>
            <a:ln w="28575" cap="rnd">
              <a:solidFill>
                <a:schemeClr val="tx2"/>
              </a:solidFill>
              <a:round/>
            </a:ln>
            <a:effectLst/>
          </c:spPr>
          <c:marker>
            <c:symbol val="none"/>
          </c:marker>
          <c:cat>
            <c:numRef>
              <c:f>'Consumer Price Index'!$A$4:$A$279</c:f>
              <c:numCache>
                <c:formatCode>m/d/yyyy</c:formatCode>
                <c:ptCount val="276"/>
                <c:pt idx="0">
                  <c:v>36556</c:v>
                </c:pt>
                <c:pt idx="1">
                  <c:v>36585</c:v>
                </c:pt>
                <c:pt idx="2">
                  <c:v>36616</c:v>
                </c:pt>
                <c:pt idx="3">
                  <c:v>36646</c:v>
                </c:pt>
                <c:pt idx="4">
                  <c:v>36677</c:v>
                </c:pt>
                <c:pt idx="5">
                  <c:v>36707</c:v>
                </c:pt>
                <c:pt idx="6">
                  <c:v>36738</c:v>
                </c:pt>
                <c:pt idx="7">
                  <c:v>36769</c:v>
                </c:pt>
                <c:pt idx="8">
                  <c:v>36799</c:v>
                </c:pt>
                <c:pt idx="9">
                  <c:v>36830</c:v>
                </c:pt>
                <c:pt idx="10">
                  <c:v>36860</c:v>
                </c:pt>
                <c:pt idx="11">
                  <c:v>36891</c:v>
                </c:pt>
                <c:pt idx="12">
                  <c:v>36922</c:v>
                </c:pt>
                <c:pt idx="13">
                  <c:v>36950</c:v>
                </c:pt>
                <c:pt idx="14">
                  <c:v>36981</c:v>
                </c:pt>
                <c:pt idx="15">
                  <c:v>37011</c:v>
                </c:pt>
                <c:pt idx="16">
                  <c:v>37042</c:v>
                </c:pt>
                <c:pt idx="17">
                  <c:v>37072</c:v>
                </c:pt>
                <c:pt idx="18">
                  <c:v>37103</c:v>
                </c:pt>
                <c:pt idx="19">
                  <c:v>37134</c:v>
                </c:pt>
                <c:pt idx="20">
                  <c:v>37164</c:v>
                </c:pt>
                <c:pt idx="21">
                  <c:v>37195</c:v>
                </c:pt>
                <c:pt idx="22">
                  <c:v>37225</c:v>
                </c:pt>
                <c:pt idx="23">
                  <c:v>37256</c:v>
                </c:pt>
                <c:pt idx="24">
                  <c:v>37287</c:v>
                </c:pt>
                <c:pt idx="25">
                  <c:v>37315</c:v>
                </c:pt>
                <c:pt idx="26">
                  <c:v>37346</c:v>
                </c:pt>
                <c:pt idx="27">
                  <c:v>37376</c:v>
                </c:pt>
                <c:pt idx="28">
                  <c:v>37407</c:v>
                </c:pt>
                <c:pt idx="29">
                  <c:v>37437</c:v>
                </c:pt>
                <c:pt idx="30">
                  <c:v>37468</c:v>
                </c:pt>
                <c:pt idx="31">
                  <c:v>37499</c:v>
                </c:pt>
                <c:pt idx="32">
                  <c:v>37529</c:v>
                </c:pt>
                <c:pt idx="33">
                  <c:v>37560</c:v>
                </c:pt>
                <c:pt idx="34">
                  <c:v>37590</c:v>
                </c:pt>
                <c:pt idx="35">
                  <c:v>37621</c:v>
                </c:pt>
                <c:pt idx="36">
                  <c:v>37652</c:v>
                </c:pt>
                <c:pt idx="37">
                  <c:v>37680</c:v>
                </c:pt>
                <c:pt idx="38">
                  <c:v>37711</c:v>
                </c:pt>
                <c:pt idx="39">
                  <c:v>37741</c:v>
                </c:pt>
                <c:pt idx="40">
                  <c:v>37772</c:v>
                </c:pt>
                <c:pt idx="41">
                  <c:v>37802</c:v>
                </c:pt>
                <c:pt idx="42">
                  <c:v>37833</c:v>
                </c:pt>
                <c:pt idx="43">
                  <c:v>37864</c:v>
                </c:pt>
                <c:pt idx="44">
                  <c:v>37894</c:v>
                </c:pt>
                <c:pt idx="45">
                  <c:v>37925</c:v>
                </c:pt>
                <c:pt idx="46">
                  <c:v>37955</c:v>
                </c:pt>
                <c:pt idx="47">
                  <c:v>37986</c:v>
                </c:pt>
                <c:pt idx="48">
                  <c:v>38017</c:v>
                </c:pt>
                <c:pt idx="49">
                  <c:v>38046</c:v>
                </c:pt>
                <c:pt idx="50">
                  <c:v>38077</c:v>
                </c:pt>
                <c:pt idx="51">
                  <c:v>38107</c:v>
                </c:pt>
                <c:pt idx="52">
                  <c:v>38138</c:v>
                </c:pt>
                <c:pt idx="53">
                  <c:v>38168</c:v>
                </c:pt>
                <c:pt idx="54">
                  <c:v>38199</c:v>
                </c:pt>
                <c:pt idx="55">
                  <c:v>38230</c:v>
                </c:pt>
                <c:pt idx="56">
                  <c:v>38260</c:v>
                </c:pt>
                <c:pt idx="57">
                  <c:v>38291</c:v>
                </c:pt>
                <c:pt idx="58">
                  <c:v>38321</c:v>
                </c:pt>
                <c:pt idx="59">
                  <c:v>38352</c:v>
                </c:pt>
                <c:pt idx="60">
                  <c:v>38383</c:v>
                </c:pt>
                <c:pt idx="61">
                  <c:v>38411</c:v>
                </c:pt>
                <c:pt idx="62">
                  <c:v>38442</c:v>
                </c:pt>
                <c:pt idx="63">
                  <c:v>38472</c:v>
                </c:pt>
                <c:pt idx="64">
                  <c:v>38503</c:v>
                </c:pt>
                <c:pt idx="65">
                  <c:v>38533</c:v>
                </c:pt>
                <c:pt idx="66">
                  <c:v>38564</c:v>
                </c:pt>
                <c:pt idx="67">
                  <c:v>38595</c:v>
                </c:pt>
                <c:pt idx="68">
                  <c:v>38625</c:v>
                </c:pt>
                <c:pt idx="69">
                  <c:v>38656</c:v>
                </c:pt>
                <c:pt idx="70">
                  <c:v>38686</c:v>
                </c:pt>
                <c:pt idx="71">
                  <c:v>38717</c:v>
                </c:pt>
                <c:pt idx="72">
                  <c:v>38748</c:v>
                </c:pt>
                <c:pt idx="73">
                  <c:v>38776</c:v>
                </c:pt>
                <c:pt idx="74">
                  <c:v>38807</c:v>
                </c:pt>
                <c:pt idx="75">
                  <c:v>38837</c:v>
                </c:pt>
                <c:pt idx="76">
                  <c:v>38868</c:v>
                </c:pt>
                <c:pt idx="77">
                  <c:v>38898</c:v>
                </c:pt>
                <c:pt idx="78">
                  <c:v>38929</c:v>
                </c:pt>
                <c:pt idx="79">
                  <c:v>38960</c:v>
                </c:pt>
                <c:pt idx="80">
                  <c:v>38990</c:v>
                </c:pt>
                <c:pt idx="81">
                  <c:v>39021</c:v>
                </c:pt>
                <c:pt idx="82">
                  <c:v>39051</c:v>
                </c:pt>
                <c:pt idx="83">
                  <c:v>39082</c:v>
                </c:pt>
                <c:pt idx="84">
                  <c:v>39113</c:v>
                </c:pt>
                <c:pt idx="85">
                  <c:v>39141</c:v>
                </c:pt>
                <c:pt idx="86">
                  <c:v>39172</c:v>
                </c:pt>
                <c:pt idx="87">
                  <c:v>39202</c:v>
                </c:pt>
                <c:pt idx="88">
                  <c:v>39233</c:v>
                </c:pt>
                <c:pt idx="89">
                  <c:v>39263</c:v>
                </c:pt>
                <c:pt idx="90">
                  <c:v>39294</c:v>
                </c:pt>
                <c:pt idx="91">
                  <c:v>39325</c:v>
                </c:pt>
                <c:pt idx="92">
                  <c:v>39355</c:v>
                </c:pt>
                <c:pt idx="93">
                  <c:v>39386</c:v>
                </c:pt>
                <c:pt idx="94">
                  <c:v>39416</c:v>
                </c:pt>
                <c:pt idx="95">
                  <c:v>39447</c:v>
                </c:pt>
                <c:pt idx="96">
                  <c:v>39478</c:v>
                </c:pt>
                <c:pt idx="97">
                  <c:v>39507</c:v>
                </c:pt>
                <c:pt idx="98">
                  <c:v>39538</c:v>
                </c:pt>
                <c:pt idx="99">
                  <c:v>39568</c:v>
                </c:pt>
                <c:pt idx="100">
                  <c:v>39599</c:v>
                </c:pt>
                <c:pt idx="101">
                  <c:v>39629</c:v>
                </c:pt>
                <c:pt idx="102">
                  <c:v>39660</c:v>
                </c:pt>
                <c:pt idx="103">
                  <c:v>39691</c:v>
                </c:pt>
                <c:pt idx="104">
                  <c:v>39721</c:v>
                </c:pt>
                <c:pt idx="105">
                  <c:v>39752</c:v>
                </c:pt>
                <c:pt idx="106">
                  <c:v>39782</c:v>
                </c:pt>
                <c:pt idx="107">
                  <c:v>39813</c:v>
                </c:pt>
                <c:pt idx="108">
                  <c:v>39844</c:v>
                </c:pt>
                <c:pt idx="109">
                  <c:v>39872</c:v>
                </c:pt>
                <c:pt idx="110">
                  <c:v>39903</c:v>
                </c:pt>
                <c:pt idx="111">
                  <c:v>39933</c:v>
                </c:pt>
                <c:pt idx="112">
                  <c:v>39964</c:v>
                </c:pt>
                <c:pt idx="113">
                  <c:v>39994</c:v>
                </c:pt>
                <c:pt idx="114">
                  <c:v>40025</c:v>
                </c:pt>
                <c:pt idx="115">
                  <c:v>40056</c:v>
                </c:pt>
                <c:pt idx="116">
                  <c:v>40086</c:v>
                </c:pt>
                <c:pt idx="117">
                  <c:v>40117</c:v>
                </c:pt>
                <c:pt idx="118">
                  <c:v>40147</c:v>
                </c:pt>
                <c:pt idx="119">
                  <c:v>40178</c:v>
                </c:pt>
                <c:pt idx="120">
                  <c:v>40209</c:v>
                </c:pt>
                <c:pt idx="121">
                  <c:v>40237</c:v>
                </c:pt>
                <c:pt idx="122">
                  <c:v>40268</c:v>
                </c:pt>
                <c:pt idx="123">
                  <c:v>40298</c:v>
                </c:pt>
                <c:pt idx="124">
                  <c:v>40329</c:v>
                </c:pt>
                <c:pt idx="125">
                  <c:v>40359</c:v>
                </c:pt>
                <c:pt idx="126">
                  <c:v>40390</c:v>
                </c:pt>
                <c:pt idx="127">
                  <c:v>40421</c:v>
                </c:pt>
                <c:pt idx="128">
                  <c:v>40451</c:v>
                </c:pt>
                <c:pt idx="129">
                  <c:v>40482</c:v>
                </c:pt>
                <c:pt idx="130">
                  <c:v>40512</c:v>
                </c:pt>
                <c:pt idx="131">
                  <c:v>40543</c:v>
                </c:pt>
                <c:pt idx="132">
                  <c:v>40574</c:v>
                </c:pt>
                <c:pt idx="133">
                  <c:v>40602</c:v>
                </c:pt>
                <c:pt idx="134">
                  <c:v>40633</c:v>
                </c:pt>
                <c:pt idx="135">
                  <c:v>40663</c:v>
                </c:pt>
                <c:pt idx="136">
                  <c:v>40694</c:v>
                </c:pt>
                <c:pt idx="137">
                  <c:v>40724</c:v>
                </c:pt>
                <c:pt idx="138">
                  <c:v>40755</c:v>
                </c:pt>
                <c:pt idx="139">
                  <c:v>40786</c:v>
                </c:pt>
                <c:pt idx="140">
                  <c:v>40816</c:v>
                </c:pt>
                <c:pt idx="141">
                  <c:v>40847</c:v>
                </c:pt>
                <c:pt idx="142">
                  <c:v>40877</c:v>
                </c:pt>
                <c:pt idx="143">
                  <c:v>40908</c:v>
                </c:pt>
                <c:pt idx="144">
                  <c:v>40939</c:v>
                </c:pt>
                <c:pt idx="145">
                  <c:v>40968</c:v>
                </c:pt>
                <c:pt idx="146">
                  <c:v>40999</c:v>
                </c:pt>
                <c:pt idx="147">
                  <c:v>41029</c:v>
                </c:pt>
                <c:pt idx="148">
                  <c:v>41060</c:v>
                </c:pt>
                <c:pt idx="149">
                  <c:v>41090</c:v>
                </c:pt>
                <c:pt idx="150">
                  <c:v>41121</c:v>
                </c:pt>
                <c:pt idx="151">
                  <c:v>41152</c:v>
                </c:pt>
                <c:pt idx="152">
                  <c:v>41182</c:v>
                </c:pt>
                <c:pt idx="153">
                  <c:v>41213</c:v>
                </c:pt>
                <c:pt idx="154">
                  <c:v>41243</c:v>
                </c:pt>
                <c:pt idx="155">
                  <c:v>41274</c:v>
                </c:pt>
                <c:pt idx="156">
                  <c:v>41305</c:v>
                </c:pt>
                <c:pt idx="157">
                  <c:v>41333</c:v>
                </c:pt>
                <c:pt idx="158">
                  <c:v>41364</c:v>
                </c:pt>
                <c:pt idx="159">
                  <c:v>41394</c:v>
                </c:pt>
                <c:pt idx="160">
                  <c:v>41425</c:v>
                </c:pt>
                <c:pt idx="161">
                  <c:v>41455</c:v>
                </c:pt>
                <c:pt idx="162">
                  <c:v>41486</c:v>
                </c:pt>
                <c:pt idx="163">
                  <c:v>41517</c:v>
                </c:pt>
                <c:pt idx="164">
                  <c:v>41547</c:v>
                </c:pt>
                <c:pt idx="165">
                  <c:v>41578</c:v>
                </c:pt>
                <c:pt idx="166">
                  <c:v>41608</c:v>
                </c:pt>
                <c:pt idx="167">
                  <c:v>41639</c:v>
                </c:pt>
                <c:pt idx="168">
                  <c:v>41670</c:v>
                </c:pt>
                <c:pt idx="169">
                  <c:v>41698</c:v>
                </c:pt>
                <c:pt idx="170">
                  <c:v>41729</c:v>
                </c:pt>
                <c:pt idx="171">
                  <c:v>41759</c:v>
                </c:pt>
                <c:pt idx="172">
                  <c:v>41790</c:v>
                </c:pt>
                <c:pt idx="173">
                  <c:v>41820</c:v>
                </c:pt>
                <c:pt idx="174">
                  <c:v>41851</c:v>
                </c:pt>
                <c:pt idx="175">
                  <c:v>41882</c:v>
                </c:pt>
                <c:pt idx="176">
                  <c:v>41912</c:v>
                </c:pt>
                <c:pt idx="177">
                  <c:v>41943</c:v>
                </c:pt>
                <c:pt idx="178">
                  <c:v>41973</c:v>
                </c:pt>
                <c:pt idx="179">
                  <c:v>42004</c:v>
                </c:pt>
                <c:pt idx="180">
                  <c:v>42035</c:v>
                </c:pt>
                <c:pt idx="181">
                  <c:v>42063</c:v>
                </c:pt>
                <c:pt idx="182">
                  <c:v>42094</c:v>
                </c:pt>
                <c:pt idx="183">
                  <c:v>42124</c:v>
                </c:pt>
                <c:pt idx="184">
                  <c:v>42155</c:v>
                </c:pt>
                <c:pt idx="185">
                  <c:v>42185</c:v>
                </c:pt>
                <c:pt idx="186">
                  <c:v>42216</c:v>
                </c:pt>
                <c:pt idx="187">
                  <c:v>42247</c:v>
                </c:pt>
                <c:pt idx="188">
                  <c:v>42277</c:v>
                </c:pt>
                <c:pt idx="189">
                  <c:v>42308</c:v>
                </c:pt>
                <c:pt idx="190">
                  <c:v>42338</c:v>
                </c:pt>
                <c:pt idx="191">
                  <c:v>42369</c:v>
                </c:pt>
                <c:pt idx="192">
                  <c:v>42400</c:v>
                </c:pt>
                <c:pt idx="193">
                  <c:v>42429</c:v>
                </c:pt>
                <c:pt idx="194">
                  <c:v>42460</c:v>
                </c:pt>
                <c:pt idx="195">
                  <c:v>42490</c:v>
                </c:pt>
                <c:pt idx="196">
                  <c:v>42521</c:v>
                </c:pt>
                <c:pt idx="197">
                  <c:v>42551</c:v>
                </c:pt>
                <c:pt idx="198">
                  <c:v>42582</c:v>
                </c:pt>
                <c:pt idx="199">
                  <c:v>42613</c:v>
                </c:pt>
                <c:pt idx="200">
                  <c:v>42643</c:v>
                </c:pt>
                <c:pt idx="201">
                  <c:v>42674</c:v>
                </c:pt>
                <c:pt idx="202">
                  <c:v>42704</c:v>
                </c:pt>
                <c:pt idx="203">
                  <c:v>42735</c:v>
                </c:pt>
                <c:pt idx="204">
                  <c:v>42766</c:v>
                </c:pt>
                <c:pt idx="205">
                  <c:v>42794</c:v>
                </c:pt>
                <c:pt idx="206">
                  <c:v>42825</c:v>
                </c:pt>
                <c:pt idx="207">
                  <c:v>42855</c:v>
                </c:pt>
                <c:pt idx="208">
                  <c:v>42886</c:v>
                </c:pt>
                <c:pt idx="209">
                  <c:v>42916</c:v>
                </c:pt>
                <c:pt idx="210">
                  <c:v>42947</c:v>
                </c:pt>
                <c:pt idx="211">
                  <c:v>42978</c:v>
                </c:pt>
                <c:pt idx="212">
                  <c:v>43008</c:v>
                </c:pt>
                <c:pt idx="213">
                  <c:v>43039</c:v>
                </c:pt>
                <c:pt idx="214">
                  <c:v>43069</c:v>
                </c:pt>
                <c:pt idx="215">
                  <c:v>43100</c:v>
                </c:pt>
                <c:pt idx="216">
                  <c:v>43131</c:v>
                </c:pt>
                <c:pt idx="217">
                  <c:v>43159</c:v>
                </c:pt>
                <c:pt idx="218">
                  <c:v>43190</c:v>
                </c:pt>
                <c:pt idx="219">
                  <c:v>43220</c:v>
                </c:pt>
                <c:pt idx="220">
                  <c:v>43251</c:v>
                </c:pt>
                <c:pt idx="221">
                  <c:v>43281</c:v>
                </c:pt>
                <c:pt idx="222">
                  <c:v>43312</c:v>
                </c:pt>
                <c:pt idx="223">
                  <c:v>43343</c:v>
                </c:pt>
                <c:pt idx="224">
                  <c:v>43373</c:v>
                </c:pt>
                <c:pt idx="225">
                  <c:v>43404</c:v>
                </c:pt>
                <c:pt idx="226">
                  <c:v>43434</c:v>
                </c:pt>
                <c:pt idx="227">
                  <c:v>43465</c:v>
                </c:pt>
                <c:pt idx="228">
                  <c:v>43496</c:v>
                </c:pt>
                <c:pt idx="229">
                  <c:v>43524</c:v>
                </c:pt>
                <c:pt idx="230">
                  <c:v>43555</c:v>
                </c:pt>
                <c:pt idx="231">
                  <c:v>43585</c:v>
                </c:pt>
                <c:pt idx="232">
                  <c:v>43616</c:v>
                </c:pt>
                <c:pt idx="233">
                  <c:v>43646</c:v>
                </c:pt>
                <c:pt idx="234">
                  <c:v>43677</c:v>
                </c:pt>
                <c:pt idx="235">
                  <c:v>43708</c:v>
                </c:pt>
                <c:pt idx="236">
                  <c:v>43738</c:v>
                </c:pt>
                <c:pt idx="237">
                  <c:v>43769</c:v>
                </c:pt>
                <c:pt idx="238">
                  <c:v>43799</c:v>
                </c:pt>
                <c:pt idx="239">
                  <c:v>43830</c:v>
                </c:pt>
                <c:pt idx="240">
                  <c:v>43861</c:v>
                </c:pt>
                <c:pt idx="241">
                  <c:v>43890</c:v>
                </c:pt>
                <c:pt idx="242">
                  <c:v>43921</c:v>
                </c:pt>
                <c:pt idx="243">
                  <c:v>43951</c:v>
                </c:pt>
                <c:pt idx="244">
                  <c:v>43982</c:v>
                </c:pt>
                <c:pt idx="245">
                  <c:v>44012</c:v>
                </c:pt>
                <c:pt idx="246">
                  <c:v>44043</c:v>
                </c:pt>
                <c:pt idx="247">
                  <c:v>44074</c:v>
                </c:pt>
                <c:pt idx="248">
                  <c:v>44104</c:v>
                </c:pt>
                <c:pt idx="249">
                  <c:v>44135</c:v>
                </c:pt>
                <c:pt idx="250">
                  <c:v>44165</c:v>
                </c:pt>
                <c:pt idx="251">
                  <c:v>44196</c:v>
                </c:pt>
                <c:pt idx="252">
                  <c:v>44227</c:v>
                </c:pt>
                <c:pt idx="253">
                  <c:v>44255</c:v>
                </c:pt>
                <c:pt idx="254">
                  <c:v>44286</c:v>
                </c:pt>
                <c:pt idx="255">
                  <c:v>44316</c:v>
                </c:pt>
                <c:pt idx="256">
                  <c:v>44347</c:v>
                </c:pt>
                <c:pt idx="257">
                  <c:v>44377</c:v>
                </c:pt>
                <c:pt idx="258">
                  <c:v>44408</c:v>
                </c:pt>
                <c:pt idx="259">
                  <c:v>44439</c:v>
                </c:pt>
                <c:pt idx="260">
                  <c:v>44469</c:v>
                </c:pt>
                <c:pt idx="261">
                  <c:v>44500</c:v>
                </c:pt>
                <c:pt idx="262">
                  <c:v>44530</c:v>
                </c:pt>
                <c:pt idx="263">
                  <c:v>44561</c:v>
                </c:pt>
                <c:pt idx="264">
                  <c:v>44592</c:v>
                </c:pt>
                <c:pt idx="265">
                  <c:v>44620</c:v>
                </c:pt>
                <c:pt idx="266">
                  <c:v>44651</c:v>
                </c:pt>
                <c:pt idx="267">
                  <c:v>44681</c:v>
                </c:pt>
                <c:pt idx="268">
                  <c:v>44712</c:v>
                </c:pt>
                <c:pt idx="269">
                  <c:v>44742</c:v>
                </c:pt>
                <c:pt idx="270">
                  <c:v>44773</c:v>
                </c:pt>
                <c:pt idx="271">
                  <c:v>44804</c:v>
                </c:pt>
                <c:pt idx="272">
                  <c:v>44834</c:v>
                </c:pt>
                <c:pt idx="273">
                  <c:v>44865</c:v>
                </c:pt>
                <c:pt idx="274">
                  <c:v>44895</c:v>
                </c:pt>
                <c:pt idx="275">
                  <c:v>44926</c:v>
                </c:pt>
              </c:numCache>
            </c:numRef>
          </c:cat>
          <c:val>
            <c:numRef>
              <c:f>'Consumer Price Index'!$B$4:$B$279</c:f>
              <c:numCache>
                <c:formatCode>General</c:formatCode>
                <c:ptCount val="276"/>
                <c:pt idx="0">
                  <c:v>2.2000000000000002</c:v>
                </c:pt>
                <c:pt idx="1">
                  <c:v>2.6</c:v>
                </c:pt>
                <c:pt idx="2">
                  <c:v>2.9</c:v>
                </c:pt>
                <c:pt idx="3">
                  <c:v>2.4</c:v>
                </c:pt>
                <c:pt idx="4">
                  <c:v>2.4</c:v>
                </c:pt>
                <c:pt idx="5">
                  <c:v>2.7</c:v>
                </c:pt>
                <c:pt idx="6">
                  <c:v>2.7</c:v>
                </c:pt>
                <c:pt idx="7">
                  <c:v>2.5</c:v>
                </c:pt>
                <c:pt idx="8">
                  <c:v>2.5</c:v>
                </c:pt>
                <c:pt idx="9">
                  <c:v>2.5</c:v>
                </c:pt>
                <c:pt idx="10">
                  <c:v>2.6</c:v>
                </c:pt>
                <c:pt idx="11">
                  <c:v>2.5</c:v>
                </c:pt>
                <c:pt idx="12">
                  <c:v>2.7</c:v>
                </c:pt>
                <c:pt idx="13">
                  <c:v>2.5</c:v>
                </c:pt>
                <c:pt idx="14">
                  <c:v>2.1</c:v>
                </c:pt>
                <c:pt idx="15">
                  <c:v>2.4</c:v>
                </c:pt>
                <c:pt idx="16">
                  <c:v>2.6</c:v>
                </c:pt>
                <c:pt idx="17">
                  <c:v>2.4</c:v>
                </c:pt>
                <c:pt idx="18">
                  <c:v>2.1</c:v>
                </c:pt>
                <c:pt idx="19">
                  <c:v>2.1</c:v>
                </c:pt>
                <c:pt idx="20">
                  <c:v>1.3</c:v>
                </c:pt>
                <c:pt idx="21">
                  <c:v>1.5</c:v>
                </c:pt>
                <c:pt idx="22">
                  <c:v>1.3</c:v>
                </c:pt>
                <c:pt idx="23">
                  <c:v>1.1000000000000001</c:v>
                </c:pt>
                <c:pt idx="24">
                  <c:v>0.7</c:v>
                </c:pt>
                <c:pt idx="25">
                  <c:v>0.7</c:v>
                </c:pt>
                <c:pt idx="26">
                  <c:v>0.9</c:v>
                </c:pt>
                <c:pt idx="27">
                  <c:v>1.2</c:v>
                </c:pt>
                <c:pt idx="28">
                  <c:v>1</c:v>
                </c:pt>
                <c:pt idx="29">
                  <c:v>0.9</c:v>
                </c:pt>
                <c:pt idx="30">
                  <c:v>1.2</c:v>
                </c:pt>
                <c:pt idx="31">
                  <c:v>1.4</c:v>
                </c:pt>
                <c:pt idx="32">
                  <c:v>1.9</c:v>
                </c:pt>
                <c:pt idx="33">
                  <c:v>1.8</c:v>
                </c:pt>
                <c:pt idx="34">
                  <c:v>1.9</c:v>
                </c:pt>
                <c:pt idx="35">
                  <c:v>2.1</c:v>
                </c:pt>
                <c:pt idx="36">
                  <c:v>2.2999999999999998</c:v>
                </c:pt>
                <c:pt idx="37">
                  <c:v>2.6</c:v>
                </c:pt>
                <c:pt idx="38">
                  <c:v>2.6</c:v>
                </c:pt>
                <c:pt idx="39">
                  <c:v>2</c:v>
                </c:pt>
                <c:pt idx="40">
                  <c:v>1.8</c:v>
                </c:pt>
                <c:pt idx="41">
                  <c:v>1.8</c:v>
                </c:pt>
                <c:pt idx="42">
                  <c:v>1.9</c:v>
                </c:pt>
                <c:pt idx="43">
                  <c:v>2</c:v>
                </c:pt>
                <c:pt idx="44">
                  <c:v>2.1</c:v>
                </c:pt>
                <c:pt idx="45">
                  <c:v>2</c:v>
                </c:pt>
                <c:pt idx="46">
                  <c:v>2</c:v>
                </c:pt>
                <c:pt idx="47">
                  <c:v>2.1</c:v>
                </c:pt>
                <c:pt idx="48">
                  <c:v>2.2000000000000002</c:v>
                </c:pt>
                <c:pt idx="49">
                  <c:v>2</c:v>
                </c:pt>
                <c:pt idx="50">
                  <c:v>1.9</c:v>
                </c:pt>
                <c:pt idx="51">
                  <c:v>2.2999999999999998</c:v>
                </c:pt>
                <c:pt idx="52">
                  <c:v>2.7</c:v>
                </c:pt>
                <c:pt idx="53">
                  <c:v>2.9</c:v>
                </c:pt>
                <c:pt idx="54">
                  <c:v>2.7</c:v>
                </c:pt>
                <c:pt idx="55">
                  <c:v>2.4</c:v>
                </c:pt>
                <c:pt idx="56">
                  <c:v>2.2999999999999998</c:v>
                </c:pt>
                <c:pt idx="57">
                  <c:v>2.7</c:v>
                </c:pt>
                <c:pt idx="58">
                  <c:v>3</c:v>
                </c:pt>
                <c:pt idx="59">
                  <c:v>2.8</c:v>
                </c:pt>
                <c:pt idx="60">
                  <c:v>2.5</c:v>
                </c:pt>
                <c:pt idx="61">
                  <c:v>2.6</c:v>
                </c:pt>
                <c:pt idx="62">
                  <c:v>2.7</c:v>
                </c:pt>
                <c:pt idx="63">
                  <c:v>2.8</c:v>
                </c:pt>
                <c:pt idx="64">
                  <c:v>2.6</c:v>
                </c:pt>
                <c:pt idx="65">
                  <c:v>2.2999999999999998</c:v>
                </c:pt>
                <c:pt idx="66">
                  <c:v>2.7</c:v>
                </c:pt>
                <c:pt idx="67">
                  <c:v>3</c:v>
                </c:pt>
                <c:pt idx="68">
                  <c:v>3.8</c:v>
                </c:pt>
                <c:pt idx="69">
                  <c:v>3.6</c:v>
                </c:pt>
                <c:pt idx="70">
                  <c:v>2.9</c:v>
                </c:pt>
                <c:pt idx="71">
                  <c:v>2.9</c:v>
                </c:pt>
                <c:pt idx="72">
                  <c:v>3.2</c:v>
                </c:pt>
                <c:pt idx="73">
                  <c:v>3</c:v>
                </c:pt>
                <c:pt idx="74">
                  <c:v>2.9</c:v>
                </c:pt>
                <c:pt idx="75">
                  <c:v>3.1</c:v>
                </c:pt>
                <c:pt idx="76">
                  <c:v>3.3</c:v>
                </c:pt>
                <c:pt idx="77">
                  <c:v>3.5</c:v>
                </c:pt>
                <c:pt idx="78">
                  <c:v>3.4</c:v>
                </c:pt>
                <c:pt idx="79">
                  <c:v>3.3</c:v>
                </c:pt>
                <c:pt idx="80">
                  <c:v>2.1</c:v>
                </c:pt>
                <c:pt idx="81">
                  <c:v>1.7</c:v>
                </c:pt>
                <c:pt idx="82">
                  <c:v>1.9</c:v>
                </c:pt>
                <c:pt idx="83">
                  <c:v>2.2999999999999998</c:v>
                </c:pt>
                <c:pt idx="84">
                  <c:v>2.1</c:v>
                </c:pt>
                <c:pt idx="85">
                  <c:v>2.4</c:v>
                </c:pt>
                <c:pt idx="86">
                  <c:v>2.6</c:v>
                </c:pt>
                <c:pt idx="87">
                  <c:v>2.2999999999999998</c:v>
                </c:pt>
                <c:pt idx="88">
                  <c:v>2.4</c:v>
                </c:pt>
                <c:pt idx="89">
                  <c:v>2.2999999999999998</c:v>
                </c:pt>
                <c:pt idx="90">
                  <c:v>2.1</c:v>
                </c:pt>
                <c:pt idx="91">
                  <c:v>1.9</c:v>
                </c:pt>
                <c:pt idx="92">
                  <c:v>2.5</c:v>
                </c:pt>
                <c:pt idx="93">
                  <c:v>3.1</c:v>
                </c:pt>
                <c:pt idx="94">
                  <c:v>3.6</c:v>
                </c:pt>
                <c:pt idx="95">
                  <c:v>3.5</c:v>
                </c:pt>
                <c:pt idx="96">
                  <c:v>3.4</c:v>
                </c:pt>
                <c:pt idx="97">
                  <c:v>3.3</c:v>
                </c:pt>
                <c:pt idx="98">
                  <c:v>3.2</c:v>
                </c:pt>
                <c:pt idx="99">
                  <c:v>3.1</c:v>
                </c:pt>
                <c:pt idx="100">
                  <c:v>3.3</c:v>
                </c:pt>
                <c:pt idx="101">
                  <c:v>3.8</c:v>
                </c:pt>
                <c:pt idx="102">
                  <c:v>4.0999999999999996</c:v>
                </c:pt>
                <c:pt idx="103">
                  <c:v>4</c:v>
                </c:pt>
                <c:pt idx="104">
                  <c:v>3.7</c:v>
                </c:pt>
                <c:pt idx="105">
                  <c:v>2.7</c:v>
                </c:pt>
                <c:pt idx="106">
                  <c:v>0.9</c:v>
                </c:pt>
                <c:pt idx="107">
                  <c:v>0.1</c:v>
                </c:pt>
                <c:pt idx="108">
                  <c:v>-0.1</c:v>
                </c:pt>
                <c:pt idx="109">
                  <c:v>-0.1</c:v>
                </c:pt>
                <c:pt idx="110">
                  <c:v>-0.5</c:v>
                </c:pt>
                <c:pt idx="111">
                  <c:v>-0.6</c:v>
                </c:pt>
                <c:pt idx="112">
                  <c:v>-0.9</c:v>
                </c:pt>
                <c:pt idx="113">
                  <c:v>-1</c:v>
                </c:pt>
                <c:pt idx="114">
                  <c:v>-1.5</c:v>
                </c:pt>
                <c:pt idx="115">
                  <c:v>-1.1000000000000001</c:v>
                </c:pt>
                <c:pt idx="116">
                  <c:v>-1</c:v>
                </c:pt>
                <c:pt idx="117">
                  <c:v>0</c:v>
                </c:pt>
                <c:pt idx="118">
                  <c:v>1.5</c:v>
                </c:pt>
                <c:pt idx="119">
                  <c:v>2.1</c:v>
                </c:pt>
                <c:pt idx="120">
                  <c:v>2.2999999999999998</c:v>
                </c:pt>
                <c:pt idx="121">
                  <c:v>2.1</c:v>
                </c:pt>
                <c:pt idx="122">
                  <c:v>2.4</c:v>
                </c:pt>
                <c:pt idx="123">
                  <c:v>2.2999999999999998</c:v>
                </c:pt>
                <c:pt idx="124">
                  <c:v>2.2000000000000002</c:v>
                </c:pt>
                <c:pt idx="125">
                  <c:v>1.6</c:v>
                </c:pt>
                <c:pt idx="126">
                  <c:v>1.6</c:v>
                </c:pt>
                <c:pt idx="127">
                  <c:v>1.5</c:v>
                </c:pt>
                <c:pt idx="128">
                  <c:v>1.4</c:v>
                </c:pt>
                <c:pt idx="129">
                  <c:v>1.4</c:v>
                </c:pt>
                <c:pt idx="130">
                  <c:v>1.3</c:v>
                </c:pt>
                <c:pt idx="131">
                  <c:v>1.5</c:v>
                </c:pt>
                <c:pt idx="132">
                  <c:v>1.6</c:v>
                </c:pt>
                <c:pt idx="133">
                  <c:v>1.8</c:v>
                </c:pt>
                <c:pt idx="134">
                  <c:v>2.1</c:v>
                </c:pt>
                <c:pt idx="135">
                  <c:v>2.5</c:v>
                </c:pt>
                <c:pt idx="136">
                  <c:v>2.8</c:v>
                </c:pt>
                <c:pt idx="137">
                  <c:v>2.8</c:v>
                </c:pt>
                <c:pt idx="138">
                  <c:v>2.9</c:v>
                </c:pt>
                <c:pt idx="139">
                  <c:v>3</c:v>
                </c:pt>
                <c:pt idx="140">
                  <c:v>3</c:v>
                </c:pt>
                <c:pt idx="141">
                  <c:v>2.7</c:v>
                </c:pt>
                <c:pt idx="142">
                  <c:v>2.7</c:v>
                </c:pt>
                <c:pt idx="143">
                  <c:v>2.5</c:v>
                </c:pt>
                <c:pt idx="144">
                  <c:v>2.6</c:v>
                </c:pt>
                <c:pt idx="145">
                  <c:v>2.5</c:v>
                </c:pt>
                <c:pt idx="146">
                  <c:v>2.2999999999999998</c:v>
                </c:pt>
                <c:pt idx="147">
                  <c:v>2</c:v>
                </c:pt>
                <c:pt idx="148">
                  <c:v>1.6</c:v>
                </c:pt>
                <c:pt idx="149">
                  <c:v>1.5</c:v>
                </c:pt>
                <c:pt idx="150">
                  <c:v>1.4</c:v>
                </c:pt>
                <c:pt idx="151">
                  <c:v>1.5</c:v>
                </c:pt>
                <c:pt idx="152">
                  <c:v>1.7</c:v>
                </c:pt>
                <c:pt idx="153">
                  <c:v>2</c:v>
                </c:pt>
                <c:pt idx="154">
                  <c:v>1.7</c:v>
                </c:pt>
                <c:pt idx="155">
                  <c:v>1.6</c:v>
                </c:pt>
                <c:pt idx="156">
                  <c:v>1.5</c:v>
                </c:pt>
                <c:pt idx="157">
                  <c:v>1.6</c:v>
                </c:pt>
                <c:pt idx="158">
                  <c:v>1.3</c:v>
                </c:pt>
                <c:pt idx="159">
                  <c:v>1.1000000000000001</c:v>
                </c:pt>
                <c:pt idx="160">
                  <c:v>1.3</c:v>
                </c:pt>
                <c:pt idx="161">
                  <c:v>1.5</c:v>
                </c:pt>
                <c:pt idx="162">
                  <c:v>1.6</c:v>
                </c:pt>
                <c:pt idx="163">
                  <c:v>1.4</c:v>
                </c:pt>
                <c:pt idx="164">
                  <c:v>1.2</c:v>
                </c:pt>
                <c:pt idx="165">
                  <c:v>1</c:v>
                </c:pt>
                <c:pt idx="166">
                  <c:v>1.3</c:v>
                </c:pt>
                <c:pt idx="167">
                  <c:v>1.5</c:v>
                </c:pt>
                <c:pt idx="168">
                  <c:v>1.5</c:v>
                </c:pt>
                <c:pt idx="169">
                  <c:v>1.2</c:v>
                </c:pt>
                <c:pt idx="170">
                  <c:v>1.5</c:v>
                </c:pt>
                <c:pt idx="171">
                  <c:v>1.8</c:v>
                </c:pt>
                <c:pt idx="172">
                  <c:v>1.9</c:v>
                </c:pt>
                <c:pt idx="173">
                  <c:v>1.8</c:v>
                </c:pt>
                <c:pt idx="174">
                  <c:v>1.8</c:v>
                </c:pt>
                <c:pt idx="175">
                  <c:v>1.6</c:v>
                </c:pt>
                <c:pt idx="176">
                  <c:v>1.6</c:v>
                </c:pt>
                <c:pt idx="177">
                  <c:v>1.4</c:v>
                </c:pt>
                <c:pt idx="178">
                  <c:v>1.2</c:v>
                </c:pt>
                <c:pt idx="179">
                  <c:v>0.8</c:v>
                </c:pt>
                <c:pt idx="180">
                  <c:v>0.2</c:v>
                </c:pt>
                <c:pt idx="181">
                  <c:v>0.3</c:v>
                </c:pt>
                <c:pt idx="182">
                  <c:v>0.3</c:v>
                </c:pt>
                <c:pt idx="183">
                  <c:v>0.2</c:v>
                </c:pt>
                <c:pt idx="184">
                  <c:v>0.2</c:v>
                </c:pt>
                <c:pt idx="185">
                  <c:v>0.3</c:v>
                </c:pt>
                <c:pt idx="186">
                  <c:v>0.2</c:v>
                </c:pt>
                <c:pt idx="187">
                  <c:v>0.3</c:v>
                </c:pt>
                <c:pt idx="188">
                  <c:v>0.1</c:v>
                </c:pt>
                <c:pt idx="189">
                  <c:v>0.1</c:v>
                </c:pt>
                <c:pt idx="190">
                  <c:v>0.2</c:v>
                </c:pt>
                <c:pt idx="191">
                  <c:v>0.3</c:v>
                </c:pt>
                <c:pt idx="192">
                  <c:v>0.8</c:v>
                </c:pt>
                <c:pt idx="193">
                  <c:v>0.6</c:v>
                </c:pt>
                <c:pt idx="194">
                  <c:v>0.6</c:v>
                </c:pt>
                <c:pt idx="195">
                  <c:v>0.9</c:v>
                </c:pt>
                <c:pt idx="196">
                  <c:v>0.8</c:v>
                </c:pt>
                <c:pt idx="197" formatCode="0.00">
                  <c:v>0.8</c:v>
                </c:pt>
                <c:pt idx="198" formatCode="0.00">
                  <c:v>0.8</c:v>
                </c:pt>
                <c:pt idx="199" formatCode="0.00">
                  <c:v>0.9</c:v>
                </c:pt>
                <c:pt idx="200" formatCode="0.00">
                  <c:v>1.2</c:v>
                </c:pt>
                <c:pt idx="201" formatCode="0.00">
                  <c:v>1.5</c:v>
                </c:pt>
                <c:pt idx="202" formatCode="0.00">
                  <c:v>1.4</c:v>
                </c:pt>
                <c:pt idx="203" formatCode="0.00">
                  <c:v>1.7</c:v>
                </c:pt>
                <c:pt idx="204" formatCode="0.00">
                  <c:v>2</c:v>
                </c:pt>
                <c:pt idx="205" formatCode="0.00">
                  <c:v>2.2999999999999998</c:v>
                </c:pt>
                <c:pt idx="206" formatCode="0.00">
                  <c:v>2</c:v>
                </c:pt>
                <c:pt idx="207">
                  <c:v>1.9</c:v>
                </c:pt>
                <c:pt idx="208">
                  <c:v>1.7</c:v>
                </c:pt>
                <c:pt idx="209">
                  <c:v>1.6</c:v>
                </c:pt>
                <c:pt idx="210">
                  <c:v>1.6</c:v>
                </c:pt>
                <c:pt idx="211">
                  <c:v>1.6</c:v>
                </c:pt>
                <c:pt idx="212">
                  <c:v>1.9</c:v>
                </c:pt>
                <c:pt idx="213">
                  <c:v>1.8</c:v>
                </c:pt>
                <c:pt idx="214">
                  <c:v>1.9</c:v>
                </c:pt>
                <c:pt idx="215">
                  <c:v>1.9</c:v>
                </c:pt>
                <c:pt idx="216">
                  <c:v>1.9</c:v>
                </c:pt>
                <c:pt idx="217">
                  <c:v>1.9</c:v>
                </c:pt>
                <c:pt idx="218">
                  <c:v>2.1</c:v>
                </c:pt>
                <c:pt idx="219">
                  <c:v>2.1</c:v>
                </c:pt>
                <c:pt idx="220">
                  <c:v>2.2999999999999998</c:v>
                </c:pt>
                <c:pt idx="221">
                  <c:v>2.4</c:v>
                </c:pt>
                <c:pt idx="222">
                  <c:v>2.4</c:v>
                </c:pt>
                <c:pt idx="223">
                  <c:v>2.2999999999999998</c:v>
                </c:pt>
                <c:pt idx="224">
                  <c:v>2.1</c:v>
                </c:pt>
                <c:pt idx="225">
                  <c:v>2.1</c:v>
                </c:pt>
                <c:pt idx="226">
                  <c:v>2</c:v>
                </c:pt>
                <c:pt idx="227">
                  <c:v>1.9</c:v>
                </c:pt>
                <c:pt idx="228">
                  <c:v>1.5</c:v>
                </c:pt>
                <c:pt idx="229">
                  <c:v>1.4</c:v>
                </c:pt>
                <c:pt idx="230">
                  <c:v>1.5</c:v>
                </c:pt>
                <c:pt idx="231">
                  <c:v>1.7</c:v>
                </c:pt>
                <c:pt idx="232">
                  <c:v>1.5</c:v>
                </c:pt>
                <c:pt idx="233">
                  <c:v>1.5</c:v>
                </c:pt>
                <c:pt idx="234">
                  <c:v>1.5</c:v>
                </c:pt>
                <c:pt idx="235">
                  <c:v>1.5</c:v>
                </c:pt>
                <c:pt idx="236">
                  <c:v>1.4</c:v>
                </c:pt>
                <c:pt idx="237">
                  <c:v>1.4</c:v>
                </c:pt>
                <c:pt idx="238">
                  <c:v>1.4</c:v>
                </c:pt>
                <c:pt idx="239">
                  <c:v>1.6</c:v>
                </c:pt>
                <c:pt idx="240">
                  <c:v>1.8</c:v>
                </c:pt>
                <c:pt idx="241">
                  <c:v>1.8</c:v>
                </c:pt>
                <c:pt idx="242">
                  <c:v>1.3</c:v>
                </c:pt>
                <c:pt idx="243">
                  <c:v>0.4</c:v>
                </c:pt>
                <c:pt idx="244">
                  <c:v>0.5</c:v>
                </c:pt>
                <c:pt idx="245">
                  <c:v>0.7</c:v>
                </c:pt>
                <c:pt idx="246">
                  <c:v>0.9</c:v>
                </c:pt>
                <c:pt idx="247">
                  <c:v>1.2</c:v>
                </c:pt>
                <c:pt idx="248">
                  <c:v>1.3</c:v>
                </c:pt>
                <c:pt idx="249">
                  <c:v>1.1000000000000001</c:v>
                </c:pt>
                <c:pt idx="250">
                  <c:v>1.1000000000000001</c:v>
                </c:pt>
                <c:pt idx="251">
                  <c:v>1.3</c:v>
                </c:pt>
                <c:pt idx="252">
                  <c:v>1.5</c:v>
                </c:pt>
                <c:pt idx="253">
                  <c:v>1.7</c:v>
                </c:pt>
                <c:pt idx="254">
                  <c:v>2.5</c:v>
                </c:pt>
                <c:pt idx="255">
                  <c:v>3.6</c:v>
                </c:pt>
                <c:pt idx="256">
                  <c:v>4</c:v>
                </c:pt>
                <c:pt idx="257">
                  <c:v>4.3</c:v>
                </c:pt>
                <c:pt idx="258">
                  <c:v>4.4000000000000004</c:v>
                </c:pt>
                <c:pt idx="259">
                  <c:v>4.5</c:v>
                </c:pt>
                <c:pt idx="260">
                  <c:v>4.7</c:v>
                </c:pt>
                <c:pt idx="261">
                  <c:v>5.2</c:v>
                </c:pt>
                <c:pt idx="262">
                  <c:v>5.9</c:v>
                </c:pt>
                <c:pt idx="263">
                  <c:v>6</c:v>
                </c:pt>
                <c:pt idx="264">
                  <c:v>6.1</c:v>
                </c:pt>
                <c:pt idx="265">
                  <c:v>6.4</c:v>
                </c:pt>
                <c:pt idx="266">
                  <c:v>6.8</c:v>
                </c:pt>
                <c:pt idx="267">
                  <c:v>6.4</c:v>
                </c:pt>
                <c:pt idx="268">
                  <c:v>6.5</c:v>
                </c:pt>
                <c:pt idx="269">
                  <c:v>7</c:v>
                </c:pt>
                <c:pt idx="270">
                  <c:v>6.4</c:v>
                </c:pt>
                <c:pt idx="271">
                  <c:v>6.3</c:v>
                </c:pt>
                <c:pt idx="272">
                  <c:v>6.3</c:v>
                </c:pt>
                <c:pt idx="273">
                  <c:v>6.1</c:v>
                </c:pt>
                <c:pt idx="274">
                  <c:v>5.5</c:v>
                </c:pt>
                <c:pt idx="275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8E1-43DD-9D51-4416D2563A5A}"/>
            </c:ext>
          </c:extLst>
        </c:ser>
        <c:ser>
          <c:idx val="1"/>
          <c:order val="1"/>
          <c:tx>
            <c:strRef>
              <c:f>'Consumer Price Index'!$C$3</c:f>
              <c:strCache>
                <c:ptCount val="1"/>
                <c:pt idx="0">
                  <c:v>UK</c:v>
                </c:pt>
              </c:strCache>
            </c:strRef>
          </c:tx>
          <c:spPr>
            <a:ln w="28575" cap="rnd">
              <a:solidFill>
                <a:schemeClr val="accent3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'Consumer Price Index'!$A$4:$A$279</c:f>
              <c:numCache>
                <c:formatCode>m/d/yyyy</c:formatCode>
                <c:ptCount val="276"/>
                <c:pt idx="0">
                  <c:v>36556</c:v>
                </c:pt>
                <c:pt idx="1">
                  <c:v>36585</c:v>
                </c:pt>
                <c:pt idx="2">
                  <c:v>36616</c:v>
                </c:pt>
                <c:pt idx="3">
                  <c:v>36646</c:v>
                </c:pt>
                <c:pt idx="4">
                  <c:v>36677</c:v>
                </c:pt>
                <c:pt idx="5">
                  <c:v>36707</c:v>
                </c:pt>
                <c:pt idx="6">
                  <c:v>36738</c:v>
                </c:pt>
                <c:pt idx="7">
                  <c:v>36769</c:v>
                </c:pt>
                <c:pt idx="8">
                  <c:v>36799</c:v>
                </c:pt>
                <c:pt idx="9">
                  <c:v>36830</c:v>
                </c:pt>
                <c:pt idx="10">
                  <c:v>36860</c:v>
                </c:pt>
                <c:pt idx="11">
                  <c:v>36891</c:v>
                </c:pt>
                <c:pt idx="12">
                  <c:v>36922</c:v>
                </c:pt>
                <c:pt idx="13">
                  <c:v>36950</c:v>
                </c:pt>
                <c:pt idx="14">
                  <c:v>36981</c:v>
                </c:pt>
                <c:pt idx="15">
                  <c:v>37011</c:v>
                </c:pt>
                <c:pt idx="16">
                  <c:v>37042</c:v>
                </c:pt>
                <c:pt idx="17">
                  <c:v>37072</c:v>
                </c:pt>
                <c:pt idx="18">
                  <c:v>37103</c:v>
                </c:pt>
                <c:pt idx="19">
                  <c:v>37134</c:v>
                </c:pt>
                <c:pt idx="20">
                  <c:v>37164</c:v>
                </c:pt>
                <c:pt idx="21">
                  <c:v>37195</c:v>
                </c:pt>
                <c:pt idx="22">
                  <c:v>37225</c:v>
                </c:pt>
                <c:pt idx="23">
                  <c:v>37256</c:v>
                </c:pt>
                <c:pt idx="24">
                  <c:v>37287</c:v>
                </c:pt>
                <c:pt idx="25">
                  <c:v>37315</c:v>
                </c:pt>
                <c:pt idx="26">
                  <c:v>37346</c:v>
                </c:pt>
                <c:pt idx="27">
                  <c:v>37376</c:v>
                </c:pt>
                <c:pt idx="28">
                  <c:v>37407</c:v>
                </c:pt>
                <c:pt idx="29">
                  <c:v>37437</c:v>
                </c:pt>
                <c:pt idx="30">
                  <c:v>37468</c:v>
                </c:pt>
                <c:pt idx="31">
                  <c:v>37499</c:v>
                </c:pt>
                <c:pt idx="32">
                  <c:v>37529</c:v>
                </c:pt>
                <c:pt idx="33">
                  <c:v>37560</c:v>
                </c:pt>
                <c:pt idx="34">
                  <c:v>37590</c:v>
                </c:pt>
                <c:pt idx="35">
                  <c:v>37621</c:v>
                </c:pt>
                <c:pt idx="36">
                  <c:v>37652</c:v>
                </c:pt>
                <c:pt idx="37">
                  <c:v>37680</c:v>
                </c:pt>
                <c:pt idx="38">
                  <c:v>37711</c:v>
                </c:pt>
                <c:pt idx="39">
                  <c:v>37741</c:v>
                </c:pt>
                <c:pt idx="40">
                  <c:v>37772</c:v>
                </c:pt>
                <c:pt idx="41">
                  <c:v>37802</c:v>
                </c:pt>
                <c:pt idx="42">
                  <c:v>37833</c:v>
                </c:pt>
                <c:pt idx="43">
                  <c:v>37864</c:v>
                </c:pt>
                <c:pt idx="44">
                  <c:v>37894</c:v>
                </c:pt>
                <c:pt idx="45">
                  <c:v>37925</c:v>
                </c:pt>
                <c:pt idx="46">
                  <c:v>37955</c:v>
                </c:pt>
                <c:pt idx="47">
                  <c:v>37986</c:v>
                </c:pt>
                <c:pt idx="48">
                  <c:v>38017</c:v>
                </c:pt>
                <c:pt idx="49">
                  <c:v>38046</c:v>
                </c:pt>
                <c:pt idx="50">
                  <c:v>38077</c:v>
                </c:pt>
                <c:pt idx="51">
                  <c:v>38107</c:v>
                </c:pt>
                <c:pt idx="52">
                  <c:v>38138</c:v>
                </c:pt>
                <c:pt idx="53">
                  <c:v>38168</c:v>
                </c:pt>
                <c:pt idx="54">
                  <c:v>38199</c:v>
                </c:pt>
                <c:pt idx="55">
                  <c:v>38230</c:v>
                </c:pt>
                <c:pt idx="56">
                  <c:v>38260</c:v>
                </c:pt>
                <c:pt idx="57">
                  <c:v>38291</c:v>
                </c:pt>
                <c:pt idx="58">
                  <c:v>38321</c:v>
                </c:pt>
                <c:pt idx="59">
                  <c:v>38352</c:v>
                </c:pt>
                <c:pt idx="60">
                  <c:v>38383</c:v>
                </c:pt>
                <c:pt idx="61">
                  <c:v>38411</c:v>
                </c:pt>
                <c:pt idx="62">
                  <c:v>38442</c:v>
                </c:pt>
                <c:pt idx="63">
                  <c:v>38472</c:v>
                </c:pt>
                <c:pt idx="64">
                  <c:v>38503</c:v>
                </c:pt>
                <c:pt idx="65">
                  <c:v>38533</c:v>
                </c:pt>
                <c:pt idx="66">
                  <c:v>38564</c:v>
                </c:pt>
                <c:pt idx="67">
                  <c:v>38595</c:v>
                </c:pt>
                <c:pt idx="68">
                  <c:v>38625</c:v>
                </c:pt>
                <c:pt idx="69">
                  <c:v>38656</c:v>
                </c:pt>
                <c:pt idx="70">
                  <c:v>38686</c:v>
                </c:pt>
                <c:pt idx="71">
                  <c:v>38717</c:v>
                </c:pt>
                <c:pt idx="72">
                  <c:v>38748</c:v>
                </c:pt>
                <c:pt idx="73">
                  <c:v>38776</c:v>
                </c:pt>
                <c:pt idx="74">
                  <c:v>38807</c:v>
                </c:pt>
                <c:pt idx="75">
                  <c:v>38837</c:v>
                </c:pt>
                <c:pt idx="76">
                  <c:v>38868</c:v>
                </c:pt>
                <c:pt idx="77">
                  <c:v>38898</c:v>
                </c:pt>
                <c:pt idx="78">
                  <c:v>38929</c:v>
                </c:pt>
                <c:pt idx="79">
                  <c:v>38960</c:v>
                </c:pt>
                <c:pt idx="80">
                  <c:v>38990</c:v>
                </c:pt>
                <c:pt idx="81">
                  <c:v>39021</c:v>
                </c:pt>
                <c:pt idx="82">
                  <c:v>39051</c:v>
                </c:pt>
                <c:pt idx="83">
                  <c:v>39082</c:v>
                </c:pt>
                <c:pt idx="84">
                  <c:v>39113</c:v>
                </c:pt>
                <c:pt idx="85">
                  <c:v>39141</c:v>
                </c:pt>
                <c:pt idx="86">
                  <c:v>39172</c:v>
                </c:pt>
                <c:pt idx="87">
                  <c:v>39202</c:v>
                </c:pt>
                <c:pt idx="88">
                  <c:v>39233</c:v>
                </c:pt>
                <c:pt idx="89">
                  <c:v>39263</c:v>
                </c:pt>
                <c:pt idx="90">
                  <c:v>39294</c:v>
                </c:pt>
                <c:pt idx="91">
                  <c:v>39325</c:v>
                </c:pt>
                <c:pt idx="92">
                  <c:v>39355</c:v>
                </c:pt>
                <c:pt idx="93">
                  <c:v>39386</c:v>
                </c:pt>
                <c:pt idx="94">
                  <c:v>39416</c:v>
                </c:pt>
                <c:pt idx="95">
                  <c:v>39447</c:v>
                </c:pt>
                <c:pt idx="96">
                  <c:v>39478</c:v>
                </c:pt>
                <c:pt idx="97">
                  <c:v>39507</c:v>
                </c:pt>
                <c:pt idx="98">
                  <c:v>39538</c:v>
                </c:pt>
                <c:pt idx="99">
                  <c:v>39568</c:v>
                </c:pt>
                <c:pt idx="100">
                  <c:v>39599</c:v>
                </c:pt>
                <c:pt idx="101">
                  <c:v>39629</c:v>
                </c:pt>
                <c:pt idx="102">
                  <c:v>39660</c:v>
                </c:pt>
                <c:pt idx="103">
                  <c:v>39691</c:v>
                </c:pt>
                <c:pt idx="104">
                  <c:v>39721</c:v>
                </c:pt>
                <c:pt idx="105">
                  <c:v>39752</c:v>
                </c:pt>
                <c:pt idx="106">
                  <c:v>39782</c:v>
                </c:pt>
                <c:pt idx="107">
                  <c:v>39813</c:v>
                </c:pt>
                <c:pt idx="108">
                  <c:v>39844</c:v>
                </c:pt>
                <c:pt idx="109">
                  <c:v>39872</c:v>
                </c:pt>
                <c:pt idx="110">
                  <c:v>39903</c:v>
                </c:pt>
                <c:pt idx="111">
                  <c:v>39933</c:v>
                </c:pt>
                <c:pt idx="112">
                  <c:v>39964</c:v>
                </c:pt>
                <c:pt idx="113">
                  <c:v>39994</c:v>
                </c:pt>
                <c:pt idx="114">
                  <c:v>40025</c:v>
                </c:pt>
                <c:pt idx="115">
                  <c:v>40056</c:v>
                </c:pt>
                <c:pt idx="116">
                  <c:v>40086</c:v>
                </c:pt>
                <c:pt idx="117">
                  <c:v>40117</c:v>
                </c:pt>
                <c:pt idx="118">
                  <c:v>40147</c:v>
                </c:pt>
                <c:pt idx="119">
                  <c:v>40178</c:v>
                </c:pt>
                <c:pt idx="120">
                  <c:v>40209</c:v>
                </c:pt>
                <c:pt idx="121">
                  <c:v>40237</c:v>
                </c:pt>
                <c:pt idx="122">
                  <c:v>40268</c:v>
                </c:pt>
                <c:pt idx="123">
                  <c:v>40298</c:v>
                </c:pt>
                <c:pt idx="124">
                  <c:v>40329</c:v>
                </c:pt>
                <c:pt idx="125">
                  <c:v>40359</c:v>
                </c:pt>
                <c:pt idx="126">
                  <c:v>40390</c:v>
                </c:pt>
                <c:pt idx="127">
                  <c:v>40421</c:v>
                </c:pt>
                <c:pt idx="128">
                  <c:v>40451</c:v>
                </c:pt>
                <c:pt idx="129">
                  <c:v>40482</c:v>
                </c:pt>
                <c:pt idx="130">
                  <c:v>40512</c:v>
                </c:pt>
                <c:pt idx="131">
                  <c:v>40543</c:v>
                </c:pt>
                <c:pt idx="132">
                  <c:v>40574</c:v>
                </c:pt>
                <c:pt idx="133">
                  <c:v>40602</c:v>
                </c:pt>
                <c:pt idx="134">
                  <c:v>40633</c:v>
                </c:pt>
                <c:pt idx="135">
                  <c:v>40663</c:v>
                </c:pt>
                <c:pt idx="136">
                  <c:v>40694</c:v>
                </c:pt>
                <c:pt idx="137">
                  <c:v>40724</c:v>
                </c:pt>
                <c:pt idx="138">
                  <c:v>40755</c:v>
                </c:pt>
                <c:pt idx="139">
                  <c:v>40786</c:v>
                </c:pt>
                <c:pt idx="140">
                  <c:v>40816</c:v>
                </c:pt>
                <c:pt idx="141">
                  <c:v>40847</c:v>
                </c:pt>
                <c:pt idx="142">
                  <c:v>40877</c:v>
                </c:pt>
                <c:pt idx="143">
                  <c:v>40908</c:v>
                </c:pt>
                <c:pt idx="144">
                  <c:v>40939</c:v>
                </c:pt>
                <c:pt idx="145">
                  <c:v>40968</c:v>
                </c:pt>
                <c:pt idx="146">
                  <c:v>40999</c:v>
                </c:pt>
                <c:pt idx="147">
                  <c:v>41029</c:v>
                </c:pt>
                <c:pt idx="148">
                  <c:v>41060</c:v>
                </c:pt>
                <c:pt idx="149">
                  <c:v>41090</c:v>
                </c:pt>
                <c:pt idx="150">
                  <c:v>41121</c:v>
                </c:pt>
                <c:pt idx="151">
                  <c:v>41152</c:v>
                </c:pt>
                <c:pt idx="152">
                  <c:v>41182</c:v>
                </c:pt>
                <c:pt idx="153">
                  <c:v>41213</c:v>
                </c:pt>
                <c:pt idx="154">
                  <c:v>41243</c:v>
                </c:pt>
                <c:pt idx="155">
                  <c:v>41274</c:v>
                </c:pt>
                <c:pt idx="156">
                  <c:v>41305</c:v>
                </c:pt>
                <c:pt idx="157">
                  <c:v>41333</c:v>
                </c:pt>
                <c:pt idx="158">
                  <c:v>41364</c:v>
                </c:pt>
                <c:pt idx="159">
                  <c:v>41394</c:v>
                </c:pt>
                <c:pt idx="160">
                  <c:v>41425</c:v>
                </c:pt>
                <c:pt idx="161">
                  <c:v>41455</c:v>
                </c:pt>
                <c:pt idx="162">
                  <c:v>41486</c:v>
                </c:pt>
                <c:pt idx="163">
                  <c:v>41517</c:v>
                </c:pt>
                <c:pt idx="164">
                  <c:v>41547</c:v>
                </c:pt>
                <c:pt idx="165">
                  <c:v>41578</c:v>
                </c:pt>
                <c:pt idx="166">
                  <c:v>41608</c:v>
                </c:pt>
                <c:pt idx="167">
                  <c:v>41639</c:v>
                </c:pt>
                <c:pt idx="168">
                  <c:v>41670</c:v>
                </c:pt>
                <c:pt idx="169">
                  <c:v>41698</c:v>
                </c:pt>
                <c:pt idx="170">
                  <c:v>41729</c:v>
                </c:pt>
                <c:pt idx="171">
                  <c:v>41759</c:v>
                </c:pt>
                <c:pt idx="172">
                  <c:v>41790</c:v>
                </c:pt>
                <c:pt idx="173">
                  <c:v>41820</c:v>
                </c:pt>
                <c:pt idx="174">
                  <c:v>41851</c:v>
                </c:pt>
                <c:pt idx="175">
                  <c:v>41882</c:v>
                </c:pt>
                <c:pt idx="176">
                  <c:v>41912</c:v>
                </c:pt>
                <c:pt idx="177">
                  <c:v>41943</c:v>
                </c:pt>
                <c:pt idx="178">
                  <c:v>41973</c:v>
                </c:pt>
                <c:pt idx="179">
                  <c:v>42004</c:v>
                </c:pt>
                <c:pt idx="180">
                  <c:v>42035</c:v>
                </c:pt>
                <c:pt idx="181">
                  <c:v>42063</c:v>
                </c:pt>
                <c:pt idx="182">
                  <c:v>42094</c:v>
                </c:pt>
                <c:pt idx="183">
                  <c:v>42124</c:v>
                </c:pt>
                <c:pt idx="184">
                  <c:v>42155</c:v>
                </c:pt>
                <c:pt idx="185">
                  <c:v>42185</c:v>
                </c:pt>
                <c:pt idx="186">
                  <c:v>42216</c:v>
                </c:pt>
                <c:pt idx="187">
                  <c:v>42247</c:v>
                </c:pt>
                <c:pt idx="188">
                  <c:v>42277</c:v>
                </c:pt>
                <c:pt idx="189">
                  <c:v>42308</c:v>
                </c:pt>
                <c:pt idx="190">
                  <c:v>42338</c:v>
                </c:pt>
                <c:pt idx="191">
                  <c:v>42369</c:v>
                </c:pt>
                <c:pt idx="192">
                  <c:v>42400</c:v>
                </c:pt>
                <c:pt idx="193">
                  <c:v>42429</c:v>
                </c:pt>
                <c:pt idx="194">
                  <c:v>42460</c:v>
                </c:pt>
                <c:pt idx="195">
                  <c:v>42490</c:v>
                </c:pt>
                <c:pt idx="196">
                  <c:v>42521</c:v>
                </c:pt>
                <c:pt idx="197">
                  <c:v>42551</c:v>
                </c:pt>
                <c:pt idx="198">
                  <c:v>42582</c:v>
                </c:pt>
                <c:pt idx="199">
                  <c:v>42613</c:v>
                </c:pt>
                <c:pt idx="200">
                  <c:v>42643</c:v>
                </c:pt>
                <c:pt idx="201">
                  <c:v>42674</c:v>
                </c:pt>
                <c:pt idx="202">
                  <c:v>42704</c:v>
                </c:pt>
                <c:pt idx="203">
                  <c:v>42735</c:v>
                </c:pt>
                <c:pt idx="204">
                  <c:v>42766</c:v>
                </c:pt>
                <c:pt idx="205">
                  <c:v>42794</c:v>
                </c:pt>
                <c:pt idx="206">
                  <c:v>42825</c:v>
                </c:pt>
                <c:pt idx="207">
                  <c:v>42855</c:v>
                </c:pt>
                <c:pt idx="208">
                  <c:v>42886</c:v>
                </c:pt>
                <c:pt idx="209">
                  <c:v>42916</c:v>
                </c:pt>
                <c:pt idx="210">
                  <c:v>42947</c:v>
                </c:pt>
                <c:pt idx="211">
                  <c:v>42978</c:v>
                </c:pt>
                <c:pt idx="212">
                  <c:v>43008</c:v>
                </c:pt>
                <c:pt idx="213">
                  <c:v>43039</c:v>
                </c:pt>
                <c:pt idx="214">
                  <c:v>43069</c:v>
                </c:pt>
                <c:pt idx="215">
                  <c:v>43100</c:v>
                </c:pt>
                <c:pt idx="216">
                  <c:v>43131</c:v>
                </c:pt>
                <c:pt idx="217">
                  <c:v>43159</c:v>
                </c:pt>
                <c:pt idx="218">
                  <c:v>43190</c:v>
                </c:pt>
                <c:pt idx="219">
                  <c:v>43220</c:v>
                </c:pt>
                <c:pt idx="220">
                  <c:v>43251</c:v>
                </c:pt>
                <c:pt idx="221">
                  <c:v>43281</c:v>
                </c:pt>
                <c:pt idx="222">
                  <c:v>43312</c:v>
                </c:pt>
                <c:pt idx="223">
                  <c:v>43343</c:v>
                </c:pt>
                <c:pt idx="224">
                  <c:v>43373</c:v>
                </c:pt>
                <c:pt idx="225">
                  <c:v>43404</c:v>
                </c:pt>
                <c:pt idx="226">
                  <c:v>43434</c:v>
                </c:pt>
                <c:pt idx="227">
                  <c:v>43465</c:v>
                </c:pt>
                <c:pt idx="228">
                  <c:v>43496</c:v>
                </c:pt>
                <c:pt idx="229">
                  <c:v>43524</c:v>
                </c:pt>
                <c:pt idx="230">
                  <c:v>43555</c:v>
                </c:pt>
                <c:pt idx="231">
                  <c:v>43585</c:v>
                </c:pt>
                <c:pt idx="232">
                  <c:v>43616</c:v>
                </c:pt>
                <c:pt idx="233">
                  <c:v>43646</c:v>
                </c:pt>
                <c:pt idx="234">
                  <c:v>43677</c:v>
                </c:pt>
                <c:pt idx="235">
                  <c:v>43708</c:v>
                </c:pt>
                <c:pt idx="236">
                  <c:v>43738</c:v>
                </c:pt>
                <c:pt idx="237">
                  <c:v>43769</c:v>
                </c:pt>
                <c:pt idx="238">
                  <c:v>43799</c:v>
                </c:pt>
                <c:pt idx="239">
                  <c:v>43830</c:v>
                </c:pt>
                <c:pt idx="240">
                  <c:v>43861</c:v>
                </c:pt>
                <c:pt idx="241">
                  <c:v>43890</c:v>
                </c:pt>
                <c:pt idx="242">
                  <c:v>43921</c:v>
                </c:pt>
                <c:pt idx="243">
                  <c:v>43951</c:v>
                </c:pt>
                <c:pt idx="244">
                  <c:v>43982</c:v>
                </c:pt>
                <c:pt idx="245">
                  <c:v>44012</c:v>
                </c:pt>
                <c:pt idx="246">
                  <c:v>44043</c:v>
                </c:pt>
                <c:pt idx="247">
                  <c:v>44074</c:v>
                </c:pt>
                <c:pt idx="248">
                  <c:v>44104</c:v>
                </c:pt>
                <c:pt idx="249">
                  <c:v>44135</c:v>
                </c:pt>
                <c:pt idx="250">
                  <c:v>44165</c:v>
                </c:pt>
                <c:pt idx="251">
                  <c:v>44196</c:v>
                </c:pt>
                <c:pt idx="252">
                  <c:v>44227</c:v>
                </c:pt>
                <c:pt idx="253">
                  <c:v>44255</c:v>
                </c:pt>
                <c:pt idx="254">
                  <c:v>44286</c:v>
                </c:pt>
                <c:pt idx="255">
                  <c:v>44316</c:v>
                </c:pt>
                <c:pt idx="256">
                  <c:v>44347</c:v>
                </c:pt>
                <c:pt idx="257">
                  <c:v>44377</c:v>
                </c:pt>
                <c:pt idx="258">
                  <c:v>44408</c:v>
                </c:pt>
                <c:pt idx="259">
                  <c:v>44439</c:v>
                </c:pt>
                <c:pt idx="260">
                  <c:v>44469</c:v>
                </c:pt>
                <c:pt idx="261">
                  <c:v>44500</c:v>
                </c:pt>
                <c:pt idx="262">
                  <c:v>44530</c:v>
                </c:pt>
                <c:pt idx="263">
                  <c:v>44561</c:v>
                </c:pt>
                <c:pt idx="264">
                  <c:v>44592</c:v>
                </c:pt>
                <c:pt idx="265">
                  <c:v>44620</c:v>
                </c:pt>
                <c:pt idx="266">
                  <c:v>44651</c:v>
                </c:pt>
                <c:pt idx="267">
                  <c:v>44681</c:v>
                </c:pt>
                <c:pt idx="268">
                  <c:v>44712</c:v>
                </c:pt>
                <c:pt idx="269">
                  <c:v>44742</c:v>
                </c:pt>
                <c:pt idx="270">
                  <c:v>44773</c:v>
                </c:pt>
                <c:pt idx="271">
                  <c:v>44804</c:v>
                </c:pt>
                <c:pt idx="272">
                  <c:v>44834</c:v>
                </c:pt>
                <c:pt idx="273">
                  <c:v>44865</c:v>
                </c:pt>
                <c:pt idx="274">
                  <c:v>44895</c:v>
                </c:pt>
                <c:pt idx="275">
                  <c:v>44926</c:v>
                </c:pt>
              </c:numCache>
            </c:numRef>
          </c:cat>
          <c:val>
            <c:numRef>
              <c:f>'Consumer Price Index'!$C$4:$C$279</c:f>
              <c:numCache>
                <c:formatCode>General</c:formatCode>
                <c:ptCount val="276"/>
                <c:pt idx="0">
                  <c:v>0.8</c:v>
                </c:pt>
                <c:pt idx="1">
                  <c:v>0.9</c:v>
                </c:pt>
                <c:pt idx="2">
                  <c:v>0.6</c:v>
                </c:pt>
                <c:pt idx="3">
                  <c:v>0.6</c:v>
                </c:pt>
                <c:pt idx="4">
                  <c:v>0.5</c:v>
                </c:pt>
                <c:pt idx="5">
                  <c:v>0.8</c:v>
                </c:pt>
                <c:pt idx="6">
                  <c:v>0.9</c:v>
                </c:pt>
                <c:pt idx="7">
                  <c:v>0.6</c:v>
                </c:pt>
                <c:pt idx="8">
                  <c:v>1</c:v>
                </c:pt>
                <c:pt idx="9">
                  <c:v>1</c:v>
                </c:pt>
                <c:pt idx="10">
                  <c:v>1.1000000000000001</c:v>
                </c:pt>
                <c:pt idx="11">
                  <c:v>0.8</c:v>
                </c:pt>
                <c:pt idx="12">
                  <c:v>0.9</c:v>
                </c:pt>
                <c:pt idx="13">
                  <c:v>0.8</c:v>
                </c:pt>
                <c:pt idx="14">
                  <c:v>0.9</c:v>
                </c:pt>
                <c:pt idx="15">
                  <c:v>1.2</c:v>
                </c:pt>
                <c:pt idx="16">
                  <c:v>1.7</c:v>
                </c:pt>
                <c:pt idx="17">
                  <c:v>1.7</c:v>
                </c:pt>
                <c:pt idx="18">
                  <c:v>1.4</c:v>
                </c:pt>
                <c:pt idx="19">
                  <c:v>1.8</c:v>
                </c:pt>
                <c:pt idx="20">
                  <c:v>1.3</c:v>
                </c:pt>
                <c:pt idx="21">
                  <c:v>1.2</c:v>
                </c:pt>
                <c:pt idx="22">
                  <c:v>0.8</c:v>
                </c:pt>
                <c:pt idx="23">
                  <c:v>1.1000000000000001</c:v>
                </c:pt>
                <c:pt idx="24">
                  <c:v>1.6</c:v>
                </c:pt>
                <c:pt idx="25">
                  <c:v>1.5</c:v>
                </c:pt>
                <c:pt idx="26">
                  <c:v>1.5</c:v>
                </c:pt>
                <c:pt idx="27">
                  <c:v>1.4</c:v>
                </c:pt>
                <c:pt idx="28">
                  <c:v>0.8</c:v>
                </c:pt>
                <c:pt idx="29">
                  <c:v>0.6</c:v>
                </c:pt>
                <c:pt idx="30">
                  <c:v>1.1000000000000001</c:v>
                </c:pt>
                <c:pt idx="31">
                  <c:v>1</c:v>
                </c:pt>
                <c:pt idx="32">
                  <c:v>1</c:v>
                </c:pt>
                <c:pt idx="33">
                  <c:v>1.4</c:v>
                </c:pt>
                <c:pt idx="34">
                  <c:v>1.5</c:v>
                </c:pt>
                <c:pt idx="35">
                  <c:v>1.7</c:v>
                </c:pt>
                <c:pt idx="36">
                  <c:v>1.3</c:v>
                </c:pt>
                <c:pt idx="37">
                  <c:v>1.6</c:v>
                </c:pt>
                <c:pt idx="38">
                  <c:v>1.5</c:v>
                </c:pt>
                <c:pt idx="39">
                  <c:v>1.4</c:v>
                </c:pt>
                <c:pt idx="40">
                  <c:v>1.3</c:v>
                </c:pt>
                <c:pt idx="41">
                  <c:v>1.1000000000000001</c:v>
                </c:pt>
                <c:pt idx="42">
                  <c:v>1.3</c:v>
                </c:pt>
                <c:pt idx="43">
                  <c:v>1.4</c:v>
                </c:pt>
                <c:pt idx="44">
                  <c:v>1.4</c:v>
                </c:pt>
                <c:pt idx="45">
                  <c:v>1.4</c:v>
                </c:pt>
                <c:pt idx="46">
                  <c:v>1.3</c:v>
                </c:pt>
                <c:pt idx="47">
                  <c:v>1.3</c:v>
                </c:pt>
                <c:pt idx="48">
                  <c:v>1.4</c:v>
                </c:pt>
                <c:pt idx="49">
                  <c:v>1.3</c:v>
                </c:pt>
                <c:pt idx="50">
                  <c:v>1.1000000000000001</c:v>
                </c:pt>
                <c:pt idx="51">
                  <c:v>1.1000000000000001</c:v>
                </c:pt>
                <c:pt idx="52">
                  <c:v>1.5</c:v>
                </c:pt>
                <c:pt idx="53">
                  <c:v>1.6</c:v>
                </c:pt>
                <c:pt idx="54">
                  <c:v>1.4</c:v>
                </c:pt>
                <c:pt idx="55">
                  <c:v>1.3</c:v>
                </c:pt>
                <c:pt idx="56">
                  <c:v>1.1000000000000001</c:v>
                </c:pt>
                <c:pt idx="57">
                  <c:v>1.2</c:v>
                </c:pt>
                <c:pt idx="58">
                  <c:v>1.5</c:v>
                </c:pt>
                <c:pt idx="59">
                  <c:v>1.7</c:v>
                </c:pt>
                <c:pt idx="60">
                  <c:v>1.6</c:v>
                </c:pt>
                <c:pt idx="61">
                  <c:v>1.7</c:v>
                </c:pt>
                <c:pt idx="62">
                  <c:v>1.9</c:v>
                </c:pt>
                <c:pt idx="63">
                  <c:v>1.9</c:v>
                </c:pt>
                <c:pt idx="64">
                  <c:v>1.9</c:v>
                </c:pt>
                <c:pt idx="65">
                  <c:v>2</c:v>
                </c:pt>
                <c:pt idx="66">
                  <c:v>2.2999999999999998</c:v>
                </c:pt>
                <c:pt idx="67">
                  <c:v>2.4</c:v>
                </c:pt>
                <c:pt idx="68">
                  <c:v>2.5</c:v>
                </c:pt>
                <c:pt idx="69">
                  <c:v>2.2999999999999998</c:v>
                </c:pt>
                <c:pt idx="70">
                  <c:v>2.1</c:v>
                </c:pt>
                <c:pt idx="71">
                  <c:v>1.9</c:v>
                </c:pt>
                <c:pt idx="72">
                  <c:v>1.9</c:v>
                </c:pt>
                <c:pt idx="73">
                  <c:v>2</c:v>
                </c:pt>
                <c:pt idx="74">
                  <c:v>1.8</c:v>
                </c:pt>
                <c:pt idx="75">
                  <c:v>2</c:v>
                </c:pt>
                <c:pt idx="76">
                  <c:v>2.2000000000000002</c:v>
                </c:pt>
                <c:pt idx="77">
                  <c:v>2.5</c:v>
                </c:pt>
                <c:pt idx="78">
                  <c:v>2.4</c:v>
                </c:pt>
                <c:pt idx="79">
                  <c:v>2.5</c:v>
                </c:pt>
                <c:pt idx="80">
                  <c:v>2.4</c:v>
                </c:pt>
                <c:pt idx="81">
                  <c:v>2.4</c:v>
                </c:pt>
                <c:pt idx="82">
                  <c:v>2.7</c:v>
                </c:pt>
                <c:pt idx="83">
                  <c:v>3</c:v>
                </c:pt>
                <c:pt idx="84">
                  <c:v>2.7</c:v>
                </c:pt>
                <c:pt idx="85">
                  <c:v>2.8</c:v>
                </c:pt>
                <c:pt idx="86">
                  <c:v>3.1</c:v>
                </c:pt>
                <c:pt idx="87">
                  <c:v>2.8</c:v>
                </c:pt>
                <c:pt idx="88">
                  <c:v>2.5</c:v>
                </c:pt>
                <c:pt idx="89">
                  <c:v>2.4</c:v>
                </c:pt>
                <c:pt idx="90">
                  <c:v>1.9</c:v>
                </c:pt>
                <c:pt idx="91">
                  <c:v>1.8</c:v>
                </c:pt>
                <c:pt idx="92">
                  <c:v>1.8</c:v>
                </c:pt>
                <c:pt idx="93">
                  <c:v>2.1</c:v>
                </c:pt>
                <c:pt idx="94">
                  <c:v>2.1</c:v>
                </c:pt>
                <c:pt idx="95">
                  <c:v>2.1</c:v>
                </c:pt>
                <c:pt idx="96">
                  <c:v>2.2000000000000002</c:v>
                </c:pt>
                <c:pt idx="97">
                  <c:v>2.5</c:v>
                </c:pt>
                <c:pt idx="98">
                  <c:v>2.5</c:v>
                </c:pt>
                <c:pt idx="99">
                  <c:v>3</c:v>
                </c:pt>
                <c:pt idx="100">
                  <c:v>3.3</c:v>
                </c:pt>
                <c:pt idx="101">
                  <c:v>3.8</c:v>
                </c:pt>
                <c:pt idx="102">
                  <c:v>4.4000000000000004</c:v>
                </c:pt>
                <c:pt idx="103">
                  <c:v>4.7</c:v>
                </c:pt>
                <c:pt idx="104">
                  <c:v>5.2</c:v>
                </c:pt>
                <c:pt idx="105">
                  <c:v>4.5</c:v>
                </c:pt>
                <c:pt idx="106">
                  <c:v>4.0999999999999996</c:v>
                </c:pt>
                <c:pt idx="107">
                  <c:v>3.1</c:v>
                </c:pt>
                <c:pt idx="108">
                  <c:v>3</c:v>
                </c:pt>
                <c:pt idx="109">
                  <c:v>3.2</c:v>
                </c:pt>
                <c:pt idx="110">
                  <c:v>2.9</c:v>
                </c:pt>
                <c:pt idx="111">
                  <c:v>2.2999999999999998</c:v>
                </c:pt>
                <c:pt idx="112">
                  <c:v>2.2000000000000002</c:v>
                </c:pt>
                <c:pt idx="113">
                  <c:v>1.8</c:v>
                </c:pt>
                <c:pt idx="114">
                  <c:v>1.8</c:v>
                </c:pt>
                <c:pt idx="115">
                  <c:v>1.6</c:v>
                </c:pt>
                <c:pt idx="116">
                  <c:v>1.1000000000000001</c:v>
                </c:pt>
                <c:pt idx="117">
                  <c:v>1.5</c:v>
                </c:pt>
                <c:pt idx="118">
                  <c:v>1.9</c:v>
                </c:pt>
                <c:pt idx="119">
                  <c:v>2.9</c:v>
                </c:pt>
                <c:pt idx="120">
                  <c:v>3.5</c:v>
                </c:pt>
                <c:pt idx="121">
                  <c:v>3</c:v>
                </c:pt>
                <c:pt idx="122">
                  <c:v>3.4</c:v>
                </c:pt>
                <c:pt idx="123">
                  <c:v>3.7</c:v>
                </c:pt>
                <c:pt idx="124">
                  <c:v>3.4</c:v>
                </c:pt>
                <c:pt idx="125">
                  <c:v>3.2</c:v>
                </c:pt>
                <c:pt idx="126">
                  <c:v>3.1</c:v>
                </c:pt>
                <c:pt idx="127">
                  <c:v>3.1</c:v>
                </c:pt>
                <c:pt idx="128">
                  <c:v>3.1</c:v>
                </c:pt>
                <c:pt idx="129">
                  <c:v>3.2</c:v>
                </c:pt>
                <c:pt idx="130">
                  <c:v>3.3</c:v>
                </c:pt>
                <c:pt idx="131">
                  <c:v>3.7</c:v>
                </c:pt>
                <c:pt idx="132">
                  <c:v>4</c:v>
                </c:pt>
                <c:pt idx="133">
                  <c:v>4.4000000000000004</c:v>
                </c:pt>
                <c:pt idx="134">
                  <c:v>4</c:v>
                </c:pt>
                <c:pt idx="135">
                  <c:v>4.5</c:v>
                </c:pt>
                <c:pt idx="136">
                  <c:v>4.5</c:v>
                </c:pt>
                <c:pt idx="137">
                  <c:v>4.2</c:v>
                </c:pt>
                <c:pt idx="138">
                  <c:v>4.4000000000000004</c:v>
                </c:pt>
                <c:pt idx="139">
                  <c:v>4.5</c:v>
                </c:pt>
                <c:pt idx="140">
                  <c:v>5.2</c:v>
                </c:pt>
                <c:pt idx="141">
                  <c:v>5</c:v>
                </c:pt>
                <c:pt idx="142">
                  <c:v>4.8</c:v>
                </c:pt>
                <c:pt idx="143">
                  <c:v>4.2</c:v>
                </c:pt>
                <c:pt idx="144">
                  <c:v>3.6</c:v>
                </c:pt>
                <c:pt idx="145">
                  <c:v>3.4</c:v>
                </c:pt>
                <c:pt idx="146">
                  <c:v>3.5</c:v>
                </c:pt>
                <c:pt idx="147">
                  <c:v>3</c:v>
                </c:pt>
                <c:pt idx="148">
                  <c:v>2.8</c:v>
                </c:pt>
                <c:pt idx="149">
                  <c:v>2.4</c:v>
                </c:pt>
                <c:pt idx="150">
                  <c:v>2.6</c:v>
                </c:pt>
                <c:pt idx="151">
                  <c:v>2.5</c:v>
                </c:pt>
                <c:pt idx="152">
                  <c:v>2.2000000000000002</c:v>
                </c:pt>
                <c:pt idx="153">
                  <c:v>2.7</c:v>
                </c:pt>
                <c:pt idx="154">
                  <c:v>2.7</c:v>
                </c:pt>
                <c:pt idx="155">
                  <c:v>2.7</c:v>
                </c:pt>
                <c:pt idx="156">
                  <c:v>2.7</c:v>
                </c:pt>
                <c:pt idx="157">
                  <c:v>2.8</c:v>
                </c:pt>
                <c:pt idx="158">
                  <c:v>2.8</c:v>
                </c:pt>
                <c:pt idx="159">
                  <c:v>2.4</c:v>
                </c:pt>
                <c:pt idx="160">
                  <c:v>2.7</c:v>
                </c:pt>
                <c:pt idx="161">
                  <c:v>2.9</c:v>
                </c:pt>
                <c:pt idx="162">
                  <c:v>2.8</c:v>
                </c:pt>
                <c:pt idx="163">
                  <c:v>2.7</c:v>
                </c:pt>
                <c:pt idx="164">
                  <c:v>2.7</c:v>
                </c:pt>
                <c:pt idx="165">
                  <c:v>2.2000000000000002</c:v>
                </c:pt>
                <c:pt idx="166">
                  <c:v>2.1</c:v>
                </c:pt>
                <c:pt idx="167">
                  <c:v>2</c:v>
                </c:pt>
                <c:pt idx="168">
                  <c:v>1.9</c:v>
                </c:pt>
                <c:pt idx="169">
                  <c:v>1.7</c:v>
                </c:pt>
                <c:pt idx="170">
                  <c:v>1.6</c:v>
                </c:pt>
                <c:pt idx="171">
                  <c:v>1.8</c:v>
                </c:pt>
                <c:pt idx="172">
                  <c:v>1.5</c:v>
                </c:pt>
                <c:pt idx="173">
                  <c:v>1.9</c:v>
                </c:pt>
                <c:pt idx="174">
                  <c:v>1.6</c:v>
                </c:pt>
                <c:pt idx="175">
                  <c:v>1.5</c:v>
                </c:pt>
                <c:pt idx="176">
                  <c:v>1.2</c:v>
                </c:pt>
                <c:pt idx="177">
                  <c:v>1.3</c:v>
                </c:pt>
                <c:pt idx="178">
                  <c:v>1</c:v>
                </c:pt>
                <c:pt idx="179">
                  <c:v>0.5</c:v>
                </c:pt>
                <c:pt idx="180">
                  <c:v>0.3</c:v>
                </c:pt>
                <c:pt idx="181">
                  <c:v>0</c:v>
                </c:pt>
                <c:pt idx="182">
                  <c:v>0</c:v>
                </c:pt>
                <c:pt idx="183">
                  <c:v>-0.1</c:v>
                </c:pt>
                <c:pt idx="184">
                  <c:v>0.1</c:v>
                </c:pt>
                <c:pt idx="185">
                  <c:v>0</c:v>
                </c:pt>
                <c:pt idx="186">
                  <c:v>0.1</c:v>
                </c:pt>
                <c:pt idx="187">
                  <c:v>0</c:v>
                </c:pt>
                <c:pt idx="188">
                  <c:v>-0.1</c:v>
                </c:pt>
                <c:pt idx="189">
                  <c:v>-0.1</c:v>
                </c:pt>
                <c:pt idx="190">
                  <c:v>0.1</c:v>
                </c:pt>
                <c:pt idx="191">
                  <c:v>0.2</c:v>
                </c:pt>
                <c:pt idx="192">
                  <c:v>0.3</c:v>
                </c:pt>
                <c:pt idx="193">
                  <c:v>0.3</c:v>
                </c:pt>
                <c:pt idx="194">
                  <c:v>0.5</c:v>
                </c:pt>
                <c:pt idx="195">
                  <c:v>0.3</c:v>
                </c:pt>
                <c:pt idx="196">
                  <c:v>0.3</c:v>
                </c:pt>
                <c:pt idx="197">
                  <c:v>0.5</c:v>
                </c:pt>
                <c:pt idx="198">
                  <c:v>0.6</c:v>
                </c:pt>
                <c:pt idx="199">
                  <c:v>0.6</c:v>
                </c:pt>
                <c:pt idx="200">
                  <c:v>1</c:v>
                </c:pt>
                <c:pt idx="201">
                  <c:v>0.9</c:v>
                </c:pt>
                <c:pt idx="202">
                  <c:v>1.2</c:v>
                </c:pt>
                <c:pt idx="203">
                  <c:v>1.6</c:v>
                </c:pt>
                <c:pt idx="204">
                  <c:v>1.8</c:v>
                </c:pt>
                <c:pt idx="205">
                  <c:v>2.2999999999999998</c:v>
                </c:pt>
                <c:pt idx="206">
                  <c:v>2.2999999999999998</c:v>
                </c:pt>
                <c:pt idx="207">
                  <c:v>2.7</c:v>
                </c:pt>
                <c:pt idx="208">
                  <c:v>2.9</c:v>
                </c:pt>
                <c:pt idx="209">
                  <c:v>2.6</c:v>
                </c:pt>
                <c:pt idx="210">
                  <c:v>2.6</c:v>
                </c:pt>
                <c:pt idx="211">
                  <c:v>2.9</c:v>
                </c:pt>
                <c:pt idx="212">
                  <c:v>3</c:v>
                </c:pt>
                <c:pt idx="213">
                  <c:v>3</c:v>
                </c:pt>
                <c:pt idx="214">
                  <c:v>3.1</c:v>
                </c:pt>
                <c:pt idx="215">
                  <c:v>3</c:v>
                </c:pt>
                <c:pt idx="216">
                  <c:v>3</c:v>
                </c:pt>
                <c:pt idx="217">
                  <c:v>2.7</c:v>
                </c:pt>
                <c:pt idx="218">
                  <c:v>2.5</c:v>
                </c:pt>
                <c:pt idx="219">
                  <c:v>2.4</c:v>
                </c:pt>
                <c:pt idx="220">
                  <c:v>2.4</c:v>
                </c:pt>
                <c:pt idx="221">
                  <c:v>2.4</c:v>
                </c:pt>
                <c:pt idx="222">
                  <c:v>2.5</c:v>
                </c:pt>
                <c:pt idx="223">
                  <c:v>2.7</c:v>
                </c:pt>
                <c:pt idx="224">
                  <c:v>2.4</c:v>
                </c:pt>
                <c:pt idx="225">
                  <c:v>2.4</c:v>
                </c:pt>
                <c:pt idx="226">
                  <c:v>2.2999999999999998</c:v>
                </c:pt>
                <c:pt idx="227">
                  <c:v>2.1</c:v>
                </c:pt>
                <c:pt idx="228">
                  <c:v>1.8</c:v>
                </c:pt>
                <c:pt idx="229">
                  <c:v>1.9</c:v>
                </c:pt>
                <c:pt idx="230">
                  <c:v>1.9</c:v>
                </c:pt>
                <c:pt idx="231">
                  <c:v>2.1</c:v>
                </c:pt>
                <c:pt idx="232">
                  <c:v>2</c:v>
                </c:pt>
                <c:pt idx="233">
                  <c:v>2</c:v>
                </c:pt>
                <c:pt idx="234">
                  <c:v>2.1</c:v>
                </c:pt>
                <c:pt idx="235">
                  <c:v>1.7</c:v>
                </c:pt>
                <c:pt idx="236">
                  <c:v>1.7</c:v>
                </c:pt>
                <c:pt idx="237">
                  <c:v>1.5</c:v>
                </c:pt>
                <c:pt idx="238">
                  <c:v>1.5</c:v>
                </c:pt>
                <c:pt idx="239">
                  <c:v>1.3</c:v>
                </c:pt>
                <c:pt idx="240">
                  <c:v>1.8</c:v>
                </c:pt>
                <c:pt idx="241">
                  <c:v>1.7</c:v>
                </c:pt>
                <c:pt idx="242">
                  <c:v>1.5</c:v>
                </c:pt>
                <c:pt idx="243">
                  <c:v>0.8</c:v>
                </c:pt>
                <c:pt idx="244">
                  <c:v>0.5</c:v>
                </c:pt>
                <c:pt idx="245">
                  <c:v>0.6</c:v>
                </c:pt>
                <c:pt idx="246">
                  <c:v>1</c:v>
                </c:pt>
                <c:pt idx="247">
                  <c:v>0.2</c:v>
                </c:pt>
                <c:pt idx="248">
                  <c:v>0.5</c:v>
                </c:pt>
                <c:pt idx="249">
                  <c:v>0.7</c:v>
                </c:pt>
                <c:pt idx="250">
                  <c:v>0.3</c:v>
                </c:pt>
                <c:pt idx="251">
                  <c:v>0.6</c:v>
                </c:pt>
                <c:pt idx="252">
                  <c:v>0.7</c:v>
                </c:pt>
                <c:pt idx="253">
                  <c:v>0.4</c:v>
                </c:pt>
                <c:pt idx="254">
                  <c:v>0.7</c:v>
                </c:pt>
                <c:pt idx="255">
                  <c:v>1.5</c:v>
                </c:pt>
                <c:pt idx="256">
                  <c:v>2.1</c:v>
                </c:pt>
                <c:pt idx="257">
                  <c:v>2.5</c:v>
                </c:pt>
                <c:pt idx="258">
                  <c:v>2</c:v>
                </c:pt>
                <c:pt idx="259">
                  <c:v>3.2</c:v>
                </c:pt>
                <c:pt idx="260">
                  <c:v>3.1</c:v>
                </c:pt>
                <c:pt idx="261">
                  <c:v>4.2</c:v>
                </c:pt>
                <c:pt idx="262">
                  <c:v>5.0999999999999996</c:v>
                </c:pt>
                <c:pt idx="263">
                  <c:v>5.4</c:v>
                </c:pt>
                <c:pt idx="264">
                  <c:v>5.5</c:v>
                </c:pt>
                <c:pt idx="265">
                  <c:v>6.2</c:v>
                </c:pt>
                <c:pt idx="266">
                  <c:v>7</c:v>
                </c:pt>
                <c:pt idx="267">
                  <c:v>9</c:v>
                </c:pt>
                <c:pt idx="268">
                  <c:v>9.1</c:v>
                </c:pt>
                <c:pt idx="269">
                  <c:v>9.4</c:v>
                </c:pt>
                <c:pt idx="270">
                  <c:v>10.1</c:v>
                </c:pt>
                <c:pt idx="271">
                  <c:v>9.9</c:v>
                </c:pt>
                <c:pt idx="272">
                  <c:v>10.1</c:v>
                </c:pt>
                <c:pt idx="273">
                  <c:v>11.1</c:v>
                </c:pt>
                <c:pt idx="274">
                  <c:v>10.7</c:v>
                </c:pt>
                <c:pt idx="275">
                  <c:v>10.5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8E1-43DD-9D51-4416D2563A5A}"/>
            </c:ext>
          </c:extLst>
        </c:ser>
        <c:ser>
          <c:idx val="2"/>
          <c:order val="2"/>
          <c:tx>
            <c:strRef>
              <c:f>'Consumer Price Index'!$D$3</c:f>
              <c:strCache>
                <c:ptCount val="1"/>
                <c:pt idx="0">
                  <c:v>Euro Area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'Consumer Price Index'!$A$4:$A$279</c:f>
              <c:numCache>
                <c:formatCode>m/d/yyyy</c:formatCode>
                <c:ptCount val="276"/>
                <c:pt idx="0">
                  <c:v>36556</c:v>
                </c:pt>
                <c:pt idx="1">
                  <c:v>36585</c:v>
                </c:pt>
                <c:pt idx="2">
                  <c:v>36616</c:v>
                </c:pt>
                <c:pt idx="3">
                  <c:v>36646</c:v>
                </c:pt>
                <c:pt idx="4">
                  <c:v>36677</c:v>
                </c:pt>
                <c:pt idx="5">
                  <c:v>36707</c:v>
                </c:pt>
                <c:pt idx="6">
                  <c:v>36738</c:v>
                </c:pt>
                <c:pt idx="7">
                  <c:v>36769</c:v>
                </c:pt>
                <c:pt idx="8">
                  <c:v>36799</c:v>
                </c:pt>
                <c:pt idx="9">
                  <c:v>36830</c:v>
                </c:pt>
                <c:pt idx="10">
                  <c:v>36860</c:v>
                </c:pt>
                <c:pt idx="11">
                  <c:v>36891</c:v>
                </c:pt>
                <c:pt idx="12">
                  <c:v>36922</c:v>
                </c:pt>
                <c:pt idx="13">
                  <c:v>36950</c:v>
                </c:pt>
                <c:pt idx="14">
                  <c:v>36981</c:v>
                </c:pt>
                <c:pt idx="15">
                  <c:v>37011</c:v>
                </c:pt>
                <c:pt idx="16">
                  <c:v>37042</c:v>
                </c:pt>
                <c:pt idx="17">
                  <c:v>37072</c:v>
                </c:pt>
                <c:pt idx="18">
                  <c:v>37103</c:v>
                </c:pt>
                <c:pt idx="19">
                  <c:v>37134</c:v>
                </c:pt>
                <c:pt idx="20">
                  <c:v>37164</c:v>
                </c:pt>
                <c:pt idx="21">
                  <c:v>37195</c:v>
                </c:pt>
                <c:pt idx="22">
                  <c:v>37225</c:v>
                </c:pt>
                <c:pt idx="23">
                  <c:v>37256</c:v>
                </c:pt>
                <c:pt idx="24">
                  <c:v>37287</c:v>
                </c:pt>
                <c:pt idx="25">
                  <c:v>37315</c:v>
                </c:pt>
                <c:pt idx="26">
                  <c:v>37346</c:v>
                </c:pt>
                <c:pt idx="27">
                  <c:v>37376</c:v>
                </c:pt>
                <c:pt idx="28">
                  <c:v>37407</c:v>
                </c:pt>
                <c:pt idx="29">
                  <c:v>37437</c:v>
                </c:pt>
                <c:pt idx="30">
                  <c:v>37468</c:v>
                </c:pt>
                <c:pt idx="31">
                  <c:v>37499</c:v>
                </c:pt>
                <c:pt idx="32">
                  <c:v>37529</c:v>
                </c:pt>
                <c:pt idx="33">
                  <c:v>37560</c:v>
                </c:pt>
                <c:pt idx="34">
                  <c:v>37590</c:v>
                </c:pt>
                <c:pt idx="35">
                  <c:v>37621</c:v>
                </c:pt>
                <c:pt idx="36">
                  <c:v>37652</c:v>
                </c:pt>
                <c:pt idx="37">
                  <c:v>37680</c:v>
                </c:pt>
                <c:pt idx="38">
                  <c:v>37711</c:v>
                </c:pt>
                <c:pt idx="39">
                  <c:v>37741</c:v>
                </c:pt>
                <c:pt idx="40">
                  <c:v>37772</c:v>
                </c:pt>
                <c:pt idx="41">
                  <c:v>37802</c:v>
                </c:pt>
                <c:pt idx="42">
                  <c:v>37833</c:v>
                </c:pt>
                <c:pt idx="43">
                  <c:v>37864</c:v>
                </c:pt>
                <c:pt idx="44">
                  <c:v>37894</c:v>
                </c:pt>
                <c:pt idx="45">
                  <c:v>37925</c:v>
                </c:pt>
                <c:pt idx="46">
                  <c:v>37955</c:v>
                </c:pt>
                <c:pt idx="47">
                  <c:v>37986</c:v>
                </c:pt>
                <c:pt idx="48">
                  <c:v>38017</c:v>
                </c:pt>
                <c:pt idx="49">
                  <c:v>38046</c:v>
                </c:pt>
                <c:pt idx="50">
                  <c:v>38077</c:v>
                </c:pt>
                <c:pt idx="51">
                  <c:v>38107</c:v>
                </c:pt>
                <c:pt idx="52">
                  <c:v>38138</c:v>
                </c:pt>
                <c:pt idx="53">
                  <c:v>38168</c:v>
                </c:pt>
                <c:pt idx="54">
                  <c:v>38199</c:v>
                </c:pt>
                <c:pt idx="55">
                  <c:v>38230</c:v>
                </c:pt>
                <c:pt idx="56">
                  <c:v>38260</c:v>
                </c:pt>
                <c:pt idx="57">
                  <c:v>38291</c:v>
                </c:pt>
                <c:pt idx="58">
                  <c:v>38321</c:v>
                </c:pt>
                <c:pt idx="59">
                  <c:v>38352</c:v>
                </c:pt>
                <c:pt idx="60">
                  <c:v>38383</c:v>
                </c:pt>
                <c:pt idx="61">
                  <c:v>38411</c:v>
                </c:pt>
                <c:pt idx="62">
                  <c:v>38442</c:v>
                </c:pt>
                <c:pt idx="63">
                  <c:v>38472</c:v>
                </c:pt>
                <c:pt idx="64">
                  <c:v>38503</c:v>
                </c:pt>
                <c:pt idx="65">
                  <c:v>38533</c:v>
                </c:pt>
                <c:pt idx="66">
                  <c:v>38564</c:v>
                </c:pt>
                <c:pt idx="67">
                  <c:v>38595</c:v>
                </c:pt>
                <c:pt idx="68">
                  <c:v>38625</c:v>
                </c:pt>
                <c:pt idx="69">
                  <c:v>38656</c:v>
                </c:pt>
                <c:pt idx="70">
                  <c:v>38686</c:v>
                </c:pt>
                <c:pt idx="71">
                  <c:v>38717</c:v>
                </c:pt>
                <c:pt idx="72">
                  <c:v>38748</c:v>
                </c:pt>
                <c:pt idx="73">
                  <c:v>38776</c:v>
                </c:pt>
                <c:pt idx="74">
                  <c:v>38807</c:v>
                </c:pt>
                <c:pt idx="75">
                  <c:v>38837</c:v>
                </c:pt>
                <c:pt idx="76">
                  <c:v>38868</c:v>
                </c:pt>
                <c:pt idx="77">
                  <c:v>38898</c:v>
                </c:pt>
                <c:pt idx="78">
                  <c:v>38929</c:v>
                </c:pt>
                <c:pt idx="79">
                  <c:v>38960</c:v>
                </c:pt>
                <c:pt idx="80">
                  <c:v>38990</c:v>
                </c:pt>
                <c:pt idx="81">
                  <c:v>39021</c:v>
                </c:pt>
                <c:pt idx="82">
                  <c:v>39051</c:v>
                </c:pt>
                <c:pt idx="83">
                  <c:v>39082</c:v>
                </c:pt>
                <c:pt idx="84">
                  <c:v>39113</c:v>
                </c:pt>
                <c:pt idx="85">
                  <c:v>39141</c:v>
                </c:pt>
                <c:pt idx="86">
                  <c:v>39172</c:v>
                </c:pt>
                <c:pt idx="87">
                  <c:v>39202</c:v>
                </c:pt>
                <c:pt idx="88">
                  <c:v>39233</c:v>
                </c:pt>
                <c:pt idx="89">
                  <c:v>39263</c:v>
                </c:pt>
                <c:pt idx="90">
                  <c:v>39294</c:v>
                </c:pt>
                <c:pt idx="91">
                  <c:v>39325</c:v>
                </c:pt>
                <c:pt idx="92">
                  <c:v>39355</c:v>
                </c:pt>
                <c:pt idx="93">
                  <c:v>39386</c:v>
                </c:pt>
                <c:pt idx="94">
                  <c:v>39416</c:v>
                </c:pt>
                <c:pt idx="95">
                  <c:v>39447</c:v>
                </c:pt>
                <c:pt idx="96">
                  <c:v>39478</c:v>
                </c:pt>
                <c:pt idx="97">
                  <c:v>39507</c:v>
                </c:pt>
                <c:pt idx="98">
                  <c:v>39538</c:v>
                </c:pt>
                <c:pt idx="99">
                  <c:v>39568</c:v>
                </c:pt>
                <c:pt idx="100">
                  <c:v>39599</c:v>
                </c:pt>
                <c:pt idx="101">
                  <c:v>39629</c:v>
                </c:pt>
                <c:pt idx="102">
                  <c:v>39660</c:v>
                </c:pt>
                <c:pt idx="103">
                  <c:v>39691</c:v>
                </c:pt>
                <c:pt idx="104">
                  <c:v>39721</c:v>
                </c:pt>
                <c:pt idx="105">
                  <c:v>39752</c:v>
                </c:pt>
                <c:pt idx="106">
                  <c:v>39782</c:v>
                </c:pt>
                <c:pt idx="107">
                  <c:v>39813</c:v>
                </c:pt>
                <c:pt idx="108">
                  <c:v>39844</c:v>
                </c:pt>
                <c:pt idx="109">
                  <c:v>39872</c:v>
                </c:pt>
                <c:pt idx="110">
                  <c:v>39903</c:v>
                </c:pt>
                <c:pt idx="111">
                  <c:v>39933</c:v>
                </c:pt>
                <c:pt idx="112">
                  <c:v>39964</c:v>
                </c:pt>
                <c:pt idx="113">
                  <c:v>39994</c:v>
                </c:pt>
                <c:pt idx="114">
                  <c:v>40025</c:v>
                </c:pt>
                <c:pt idx="115">
                  <c:v>40056</c:v>
                </c:pt>
                <c:pt idx="116">
                  <c:v>40086</c:v>
                </c:pt>
                <c:pt idx="117">
                  <c:v>40117</c:v>
                </c:pt>
                <c:pt idx="118">
                  <c:v>40147</c:v>
                </c:pt>
                <c:pt idx="119">
                  <c:v>40178</c:v>
                </c:pt>
                <c:pt idx="120">
                  <c:v>40209</c:v>
                </c:pt>
                <c:pt idx="121">
                  <c:v>40237</c:v>
                </c:pt>
                <c:pt idx="122">
                  <c:v>40268</c:v>
                </c:pt>
                <c:pt idx="123">
                  <c:v>40298</c:v>
                </c:pt>
                <c:pt idx="124">
                  <c:v>40329</c:v>
                </c:pt>
                <c:pt idx="125">
                  <c:v>40359</c:v>
                </c:pt>
                <c:pt idx="126">
                  <c:v>40390</c:v>
                </c:pt>
                <c:pt idx="127">
                  <c:v>40421</c:v>
                </c:pt>
                <c:pt idx="128">
                  <c:v>40451</c:v>
                </c:pt>
                <c:pt idx="129">
                  <c:v>40482</c:v>
                </c:pt>
                <c:pt idx="130">
                  <c:v>40512</c:v>
                </c:pt>
                <c:pt idx="131">
                  <c:v>40543</c:v>
                </c:pt>
                <c:pt idx="132">
                  <c:v>40574</c:v>
                </c:pt>
                <c:pt idx="133">
                  <c:v>40602</c:v>
                </c:pt>
                <c:pt idx="134">
                  <c:v>40633</c:v>
                </c:pt>
                <c:pt idx="135">
                  <c:v>40663</c:v>
                </c:pt>
                <c:pt idx="136">
                  <c:v>40694</c:v>
                </c:pt>
                <c:pt idx="137">
                  <c:v>40724</c:v>
                </c:pt>
                <c:pt idx="138">
                  <c:v>40755</c:v>
                </c:pt>
                <c:pt idx="139">
                  <c:v>40786</c:v>
                </c:pt>
                <c:pt idx="140">
                  <c:v>40816</c:v>
                </c:pt>
                <c:pt idx="141">
                  <c:v>40847</c:v>
                </c:pt>
                <c:pt idx="142">
                  <c:v>40877</c:v>
                </c:pt>
                <c:pt idx="143">
                  <c:v>40908</c:v>
                </c:pt>
                <c:pt idx="144">
                  <c:v>40939</c:v>
                </c:pt>
                <c:pt idx="145">
                  <c:v>40968</c:v>
                </c:pt>
                <c:pt idx="146">
                  <c:v>40999</c:v>
                </c:pt>
                <c:pt idx="147">
                  <c:v>41029</c:v>
                </c:pt>
                <c:pt idx="148">
                  <c:v>41060</c:v>
                </c:pt>
                <c:pt idx="149">
                  <c:v>41090</c:v>
                </c:pt>
                <c:pt idx="150">
                  <c:v>41121</c:v>
                </c:pt>
                <c:pt idx="151">
                  <c:v>41152</c:v>
                </c:pt>
                <c:pt idx="152">
                  <c:v>41182</c:v>
                </c:pt>
                <c:pt idx="153">
                  <c:v>41213</c:v>
                </c:pt>
                <c:pt idx="154">
                  <c:v>41243</c:v>
                </c:pt>
                <c:pt idx="155">
                  <c:v>41274</c:v>
                </c:pt>
                <c:pt idx="156">
                  <c:v>41305</c:v>
                </c:pt>
                <c:pt idx="157">
                  <c:v>41333</c:v>
                </c:pt>
                <c:pt idx="158">
                  <c:v>41364</c:v>
                </c:pt>
                <c:pt idx="159">
                  <c:v>41394</c:v>
                </c:pt>
                <c:pt idx="160">
                  <c:v>41425</c:v>
                </c:pt>
                <c:pt idx="161">
                  <c:v>41455</c:v>
                </c:pt>
                <c:pt idx="162">
                  <c:v>41486</c:v>
                </c:pt>
                <c:pt idx="163">
                  <c:v>41517</c:v>
                </c:pt>
                <c:pt idx="164">
                  <c:v>41547</c:v>
                </c:pt>
                <c:pt idx="165">
                  <c:v>41578</c:v>
                </c:pt>
                <c:pt idx="166">
                  <c:v>41608</c:v>
                </c:pt>
                <c:pt idx="167">
                  <c:v>41639</c:v>
                </c:pt>
                <c:pt idx="168">
                  <c:v>41670</c:v>
                </c:pt>
                <c:pt idx="169">
                  <c:v>41698</c:v>
                </c:pt>
                <c:pt idx="170">
                  <c:v>41729</c:v>
                </c:pt>
                <c:pt idx="171">
                  <c:v>41759</c:v>
                </c:pt>
                <c:pt idx="172">
                  <c:v>41790</c:v>
                </c:pt>
                <c:pt idx="173">
                  <c:v>41820</c:v>
                </c:pt>
                <c:pt idx="174">
                  <c:v>41851</c:v>
                </c:pt>
                <c:pt idx="175">
                  <c:v>41882</c:v>
                </c:pt>
                <c:pt idx="176">
                  <c:v>41912</c:v>
                </c:pt>
                <c:pt idx="177">
                  <c:v>41943</c:v>
                </c:pt>
                <c:pt idx="178">
                  <c:v>41973</c:v>
                </c:pt>
                <c:pt idx="179">
                  <c:v>42004</c:v>
                </c:pt>
                <c:pt idx="180">
                  <c:v>42035</c:v>
                </c:pt>
                <c:pt idx="181">
                  <c:v>42063</c:v>
                </c:pt>
                <c:pt idx="182">
                  <c:v>42094</c:v>
                </c:pt>
                <c:pt idx="183">
                  <c:v>42124</c:v>
                </c:pt>
                <c:pt idx="184">
                  <c:v>42155</c:v>
                </c:pt>
                <c:pt idx="185">
                  <c:v>42185</c:v>
                </c:pt>
                <c:pt idx="186">
                  <c:v>42216</c:v>
                </c:pt>
                <c:pt idx="187">
                  <c:v>42247</c:v>
                </c:pt>
                <c:pt idx="188">
                  <c:v>42277</c:v>
                </c:pt>
                <c:pt idx="189">
                  <c:v>42308</c:v>
                </c:pt>
                <c:pt idx="190">
                  <c:v>42338</c:v>
                </c:pt>
                <c:pt idx="191">
                  <c:v>42369</c:v>
                </c:pt>
                <c:pt idx="192">
                  <c:v>42400</c:v>
                </c:pt>
                <c:pt idx="193">
                  <c:v>42429</c:v>
                </c:pt>
                <c:pt idx="194">
                  <c:v>42460</c:v>
                </c:pt>
                <c:pt idx="195">
                  <c:v>42490</c:v>
                </c:pt>
                <c:pt idx="196">
                  <c:v>42521</c:v>
                </c:pt>
                <c:pt idx="197">
                  <c:v>42551</c:v>
                </c:pt>
                <c:pt idx="198">
                  <c:v>42582</c:v>
                </c:pt>
                <c:pt idx="199">
                  <c:v>42613</c:v>
                </c:pt>
                <c:pt idx="200">
                  <c:v>42643</c:v>
                </c:pt>
                <c:pt idx="201">
                  <c:v>42674</c:v>
                </c:pt>
                <c:pt idx="202">
                  <c:v>42704</c:v>
                </c:pt>
                <c:pt idx="203">
                  <c:v>42735</c:v>
                </c:pt>
                <c:pt idx="204">
                  <c:v>42766</c:v>
                </c:pt>
                <c:pt idx="205">
                  <c:v>42794</c:v>
                </c:pt>
                <c:pt idx="206">
                  <c:v>42825</c:v>
                </c:pt>
                <c:pt idx="207">
                  <c:v>42855</c:v>
                </c:pt>
                <c:pt idx="208">
                  <c:v>42886</c:v>
                </c:pt>
                <c:pt idx="209">
                  <c:v>42916</c:v>
                </c:pt>
                <c:pt idx="210">
                  <c:v>42947</c:v>
                </c:pt>
                <c:pt idx="211">
                  <c:v>42978</c:v>
                </c:pt>
                <c:pt idx="212">
                  <c:v>43008</c:v>
                </c:pt>
                <c:pt idx="213">
                  <c:v>43039</c:v>
                </c:pt>
                <c:pt idx="214">
                  <c:v>43069</c:v>
                </c:pt>
                <c:pt idx="215">
                  <c:v>43100</c:v>
                </c:pt>
                <c:pt idx="216">
                  <c:v>43131</c:v>
                </c:pt>
                <c:pt idx="217">
                  <c:v>43159</c:v>
                </c:pt>
                <c:pt idx="218">
                  <c:v>43190</c:v>
                </c:pt>
                <c:pt idx="219">
                  <c:v>43220</c:v>
                </c:pt>
                <c:pt idx="220">
                  <c:v>43251</c:v>
                </c:pt>
                <c:pt idx="221">
                  <c:v>43281</c:v>
                </c:pt>
                <c:pt idx="222">
                  <c:v>43312</c:v>
                </c:pt>
                <c:pt idx="223">
                  <c:v>43343</c:v>
                </c:pt>
                <c:pt idx="224">
                  <c:v>43373</c:v>
                </c:pt>
                <c:pt idx="225">
                  <c:v>43404</c:v>
                </c:pt>
                <c:pt idx="226">
                  <c:v>43434</c:v>
                </c:pt>
                <c:pt idx="227">
                  <c:v>43465</c:v>
                </c:pt>
                <c:pt idx="228">
                  <c:v>43496</c:v>
                </c:pt>
                <c:pt idx="229">
                  <c:v>43524</c:v>
                </c:pt>
                <c:pt idx="230">
                  <c:v>43555</c:v>
                </c:pt>
                <c:pt idx="231">
                  <c:v>43585</c:v>
                </c:pt>
                <c:pt idx="232">
                  <c:v>43616</c:v>
                </c:pt>
                <c:pt idx="233">
                  <c:v>43646</c:v>
                </c:pt>
                <c:pt idx="234">
                  <c:v>43677</c:v>
                </c:pt>
                <c:pt idx="235">
                  <c:v>43708</c:v>
                </c:pt>
                <c:pt idx="236">
                  <c:v>43738</c:v>
                </c:pt>
                <c:pt idx="237">
                  <c:v>43769</c:v>
                </c:pt>
                <c:pt idx="238">
                  <c:v>43799</c:v>
                </c:pt>
                <c:pt idx="239">
                  <c:v>43830</c:v>
                </c:pt>
                <c:pt idx="240">
                  <c:v>43861</c:v>
                </c:pt>
                <c:pt idx="241">
                  <c:v>43890</c:v>
                </c:pt>
                <c:pt idx="242">
                  <c:v>43921</c:v>
                </c:pt>
                <c:pt idx="243">
                  <c:v>43951</c:v>
                </c:pt>
                <c:pt idx="244">
                  <c:v>43982</c:v>
                </c:pt>
                <c:pt idx="245">
                  <c:v>44012</c:v>
                </c:pt>
                <c:pt idx="246">
                  <c:v>44043</c:v>
                </c:pt>
                <c:pt idx="247">
                  <c:v>44074</c:v>
                </c:pt>
                <c:pt idx="248">
                  <c:v>44104</c:v>
                </c:pt>
                <c:pt idx="249">
                  <c:v>44135</c:v>
                </c:pt>
                <c:pt idx="250">
                  <c:v>44165</c:v>
                </c:pt>
                <c:pt idx="251">
                  <c:v>44196</c:v>
                </c:pt>
                <c:pt idx="252">
                  <c:v>44227</c:v>
                </c:pt>
                <c:pt idx="253">
                  <c:v>44255</c:v>
                </c:pt>
                <c:pt idx="254">
                  <c:v>44286</c:v>
                </c:pt>
                <c:pt idx="255">
                  <c:v>44316</c:v>
                </c:pt>
                <c:pt idx="256">
                  <c:v>44347</c:v>
                </c:pt>
                <c:pt idx="257">
                  <c:v>44377</c:v>
                </c:pt>
                <c:pt idx="258">
                  <c:v>44408</c:v>
                </c:pt>
                <c:pt idx="259">
                  <c:v>44439</c:v>
                </c:pt>
                <c:pt idx="260">
                  <c:v>44469</c:v>
                </c:pt>
                <c:pt idx="261">
                  <c:v>44500</c:v>
                </c:pt>
                <c:pt idx="262">
                  <c:v>44530</c:v>
                </c:pt>
                <c:pt idx="263">
                  <c:v>44561</c:v>
                </c:pt>
                <c:pt idx="264">
                  <c:v>44592</c:v>
                </c:pt>
                <c:pt idx="265">
                  <c:v>44620</c:v>
                </c:pt>
                <c:pt idx="266">
                  <c:v>44651</c:v>
                </c:pt>
                <c:pt idx="267">
                  <c:v>44681</c:v>
                </c:pt>
                <c:pt idx="268">
                  <c:v>44712</c:v>
                </c:pt>
                <c:pt idx="269">
                  <c:v>44742</c:v>
                </c:pt>
                <c:pt idx="270">
                  <c:v>44773</c:v>
                </c:pt>
                <c:pt idx="271">
                  <c:v>44804</c:v>
                </c:pt>
                <c:pt idx="272">
                  <c:v>44834</c:v>
                </c:pt>
                <c:pt idx="273">
                  <c:v>44865</c:v>
                </c:pt>
                <c:pt idx="274">
                  <c:v>44895</c:v>
                </c:pt>
                <c:pt idx="275">
                  <c:v>44926</c:v>
                </c:pt>
              </c:numCache>
            </c:numRef>
          </c:cat>
          <c:val>
            <c:numRef>
              <c:f>'Consumer Price Index'!$D$4:$D$279</c:f>
              <c:numCache>
                <c:formatCode>General</c:formatCode>
                <c:ptCount val="276"/>
                <c:pt idx="0">
                  <c:v>1.9</c:v>
                </c:pt>
                <c:pt idx="1">
                  <c:v>1.9</c:v>
                </c:pt>
                <c:pt idx="2">
                  <c:v>2</c:v>
                </c:pt>
                <c:pt idx="3">
                  <c:v>1.7</c:v>
                </c:pt>
                <c:pt idx="4">
                  <c:v>1.8</c:v>
                </c:pt>
                <c:pt idx="5">
                  <c:v>2.1</c:v>
                </c:pt>
                <c:pt idx="6">
                  <c:v>2.1</c:v>
                </c:pt>
                <c:pt idx="7">
                  <c:v>2</c:v>
                </c:pt>
                <c:pt idx="8">
                  <c:v>2.4</c:v>
                </c:pt>
                <c:pt idx="9">
                  <c:v>2.4</c:v>
                </c:pt>
                <c:pt idx="10">
                  <c:v>2.5</c:v>
                </c:pt>
                <c:pt idx="11">
                  <c:v>2.5</c:v>
                </c:pt>
                <c:pt idx="12">
                  <c:v>2</c:v>
                </c:pt>
                <c:pt idx="13">
                  <c:v>2</c:v>
                </c:pt>
                <c:pt idx="14">
                  <c:v>2.2000000000000002</c:v>
                </c:pt>
                <c:pt idx="15">
                  <c:v>2.7</c:v>
                </c:pt>
                <c:pt idx="16">
                  <c:v>3.1</c:v>
                </c:pt>
                <c:pt idx="17">
                  <c:v>2.9</c:v>
                </c:pt>
                <c:pt idx="18">
                  <c:v>2.5</c:v>
                </c:pt>
                <c:pt idx="19">
                  <c:v>2.2999999999999998</c:v>
                </c:pt>
                <c:pt idx="20">
                  <c:v>2.2000000000000002</c:v>
                </c:pt>
                <c:pt idx="21">
                  <c:v>2.2000000000000002</c:v>
                </c:pt>
                <c:pt idx="22">
                  <c:v>2</c:v>
                </c:pt>
                <c:pt idx="23">
                  <c:v>2.1</c:v>
                </c:pt>
                <c:pt idx="24">
                  <c:v>2.6</c:v>
                </c:pt>
                <c:pt idx="25">
                  <c:v>2.5</c:v>
                </c:pt>
                <c:pt idx="26">
                  <c:v>2.5</c:v>
                </c:pt>
                <c:pt idx="27">
                  <c:v>2.4</c:v>
                </c:pt>
                <c:pt idx="28">
                  <c:v>2.1</c:v>
                </c:pt>
                <c:pt idx="29">
                  <c:v>1.9</c:v>
                </c:pt>
                <c:pt idx="30">
                  <c:v>2</c:v>
                </c:pt>
                <c:pt idx="31">
                  <c:v>2.1</c:v>
                </c:pt>
                <c:pt idx="32">
                  <c:v>2.1</c:v>
                </c:pt>
                <c:pt idx="33">
                  <c:v>2.2999999999999998</c:v>
                </c:pt>
                <c:pt idx="34">
                  <c:v>2.2999999999999998</c:v>
                </c:pt>
                <c:pt idx="35">
                  <c:v>2.2999999999999998</c:v>
                </c:pt>
                <c:pt idx="36">
                  <c:v>2.1</c:v>
                </c:pt>
                <c:pt idx="37">
                  <c:v>2.4</c:v>
                </c:pt>
                <c:pt idx="38">
                  <c:v>2.4</c:v>
                </c:pt>
                <c:pt idx="39">
                  <c:v>2.1</c:v>
                </c:pt>
                <c:pt idx="40">
                  <c:v>1.8</c:v>
                </c:pt>
                <c:pt idx="41">
                  <c:v>2</c:v>
                </c:pt>
                <c:pt idx="42">
                  <c:v>1.9</c:v>
                </c:pt>
                <c:pt idx="43">
                  <c:v>2</c:v>
                </c:pt>
                <c:pt idx="44">
                  <c:v>2.1</c:v>
                </c:pt>
                <c:pt idx="45">
                  <c:v>2</c:v>
                </c:pt>
                <c:pt idx="46">
                  <c:v>2.2000000000000002</c:v>
                </c:pt>
                <c:pt idx="47">
                  <c:v>2</c:v>
                </c:pt>
                <c:pt idx="48">
                  <c:v>1.8</c:v>
                </c:pt>
                <c:pt idx="49">
                  <c:v>1.6</c:v>
                </c:pt>
                <c:pt idx="50">
                  <c:v>1.7</c:v>
                </c:pt>
                <c:pt idx="51">
                  <c:v>2.1</c:v>
                </c:pt>
                <c:pt idx="52">
                  <c:v>2.5</c:v>
                </c:pt>
                <c:pt idx="53">
                  <c:v>2.4</c:v>
                </c:pt>
                <c:pt idx="54">
                  <c:v>2.2999999999999998</c:v>
                </c:pt>
                <c:pt idx="55">
                  <c:v>2.4</c:v>
                </c:pt>
                <c:pt idx="56">
                  <c:v>2.1</c:v>
                </c:pt>
                <c:pt idx="57">
                  <c:v>2.4</c:v>
                </c:pt>
                <c:pt idx="58">
                  <c:v>2.2000000000000002</c:v>
                </c:pt>
                <c:pt idx="59">
                  <c:v>2.2999999999999998</c:v>
                </c:pt>
                <c:pt idx="60">
                  <c:v>1.9</c:v>
                </c:pt>
                <c:pt idx="61">
                  <c:v>2.1</c:v>
                </c:pt>
                <c:pt idx="62">
                  <c:v>2.2000000000000002</c:v>
                </c:pt>
                <c:pt idx="63">
                  <c:v>2.1</c:v>
                </c:pt>
                <c:pt idx="64">
                  <c:v>2</c:v>
                </c:pt>
                <c:pt idx="65">
                  <c:v>2</c:v>
                </c:pt>
                <c:pt idx="66">
                  <c:v>2.1</c:v>
                </c:pt>
                <c:pt idx="67">
                  <c:v>2.2000000000000002</c:v>
                </c:pt>
                <c:pt idx="68">
                  <c:v>2.6</c:v>
                </c:pt>
                <c:pt idx="69">
                  <c:v>2.5</c:v>
                </c:pt>
                <c:pt idx="70">
                  <c:v>2.2999999999999998</c:v>
                </c:pt>
                <c:pt idx="71">
                  <c:v>2.2999999999999998</c:v>
                </c:pt>
                <c:pt idx="72">
                  <c:v>2.4</c:v>
                </c:pt>
                <c:pt idx="73">
                  <c:v>2.4</c:v>
                </c:pt>
                <c:pt idx="74">
                  <c:v>2.2000000000000002</c:v>
                </c:pt>
                <c:pt idx="75">
                  <c:v>2.4</c:v>
                </c:pt>
                <c:pt idx="76">
                  <c:v>2.5</c:v>
                </c:pt>
                <c:pt idx="77">
                  <c:v>2.5</c:v>
                </c:pt>
                <c:pt idx="78">
                  <c:v>2.4</c:v>
                </c:pt>
                <c:pt idx="79">
                  <c:v>2.2999999999999998</c:v>
                </c:pt>
                <c:pt idx="80">
                  <c:v>1.8</c:v>
                </c:pt>
                <c:pt idx="81">
                  <c:v>1.6</c:v>
                </c:pt>
                <c:pt idx="82">
                  <c:v>1.8</c:v>
                </c:pt>
                <c:pt idx="83">
                  <c:v>1.9</c:v>
                </c:pt>
                <c:pt idx="84">
                  <c:v>1.8</c:v>
                </c:pt>
                <c:pt idx="85">
                  <c:v>1.8</c:v>
                </c:pt>
                <c:pt idx="86">
                  <c:v>1.9</c:v>
                </c:pt>
                <c:pt idx="87">
                  <c:v>1.9</c:v>
                </c:pt>
                <c:pt idx="88">
                  <c:v>1.9</c:v>
                </c:pt>
                <c:pt idx="89">
                  <c:v>1.9</c:v>
                </c:pt>
                <c:pt idx="90">
                  <c:v>1.8</c:v>
                </c:pt>
                <c:pt idx="91">
                  <c:v>1.7</c:v>
                </c:pt>
                <c:pt idx="92">
                  <c:v>2.1</c:v>
                </c:pt>
                <c:pt idx="93">
                  <c:v>2.5</c:v>
                </c:pt>
                <c:pt idx="94">
                  <c:v>3.1</c:v>
                </c:pt>
                <c:pt idx="95">
                  <c:v>3.1</c:v>
                </c:pt>
                <c:pt idx="96">
                  <c:v>3.2</c:v>
                </c:pt>
                <c:pt idx="97">
                  <c:v>3.3</c:v>
                </c:pt>
                <c:pt idx="98">
                  <c:v>3.6</c:v>
                </c:pt>
                <c:pt idx="99">
                  <c:v>3.3</c:v>
                </c:pt>
                <c:pt idx="100">
                  <c:v>3.7</c:v>
                </c:pt>
                <c:pt idx="101">
                  <c:v>3.9</c:v>
                </c:pt>
                <c:pt idx="102">
                  <c:v>4.0999999999999996</c:v>
                </c:pt>
                <c:pt idx="103">
                  <c:v>3.8</c:v>
                </c:pt>
                <c:pt idx="104">
                  <c:v>3.6</c:v>
                </c:pt>
                <c:pt idx="105">
                  <c:v>3.2</c:v>
                </c:pt>
                <c:pt idx="106">
                  <c:v>2.1</c:v>
                </c:pt>
                <c:pt idx="107">
                  <c:v>1.6</c:v>
                </c:pt>
                <c:pt idx="108">
                  <c:v>1.1000000000000001</c:v>
                </c:pt>
                <c:pt idx="109">
                  <c:v>1.2</c:v>
                </c:pt>
                <c:pt idx="110">
                  <c:v>0.6</c:v>
                </c:pt>
                <c:pt idx="111">
                  <c:v>0.6</c:v>
                </c:pt>
                <c:pt idx="112">
                  <c:v>0</c:v>
                </c:pt>
                <c:pt idx="113">
                  <c:v>-0.1</c:v>
                </c:pt>
                <c:pt idx="114">
                  <c:v>-0.6</c:v>
                </c:pt>
                <c:pt idx="115">
                  <c:v>-0.2</c:v>
                </c:pt>
                <c:pt idx="116">
                  <c:v>-0.3</c:v>
                </c:pt>
                <c:pt idx="117">
                  <c:v>-0.1</c:v>
                </c:pt>
                <c:pt idx="118">
                  <c:v>0.5</c:v>
                </c:pt>
                <c:pt idx="119">
                  <c:v>0.9</c:v>
                </c:pt>
                <c:pt idx="120">
                  <c:v>0.9</c:v>
                </c:pt>
                <c:pt idx="121">
                  <c:v>0.8</c:v>
                </c:pt>
                <c:pt idx="122">
                  <c:v>1.6</c:v>
                </c:pt>
                <c:pt idx="123">
                  <c:v>1.6</c:v>
                </c:pt>
                <c:pt idx="124">
                  <c:v>1.7</c:v>
                </c:pt>
                <c:pt idx="125">
                  <c:v>1.5</c:v>
                </c:pt>
                <c:pt idx="126">
                  <c:v>1.7</c:v>
                </c:pt>
                <c:pt idx="127">
                  <c:v>1.6</c:v>
                </c:pt>
                <c:pt idx="128">
                  <c:v>1.9</c:v>
                </c:pt>
                <c:pt idx="129">
                  <c:v>1.9</c:v>
                </c:pt>
                <c:pt idx="130">
                  <c:v>1.9</c:v>
                </c:pt>
                <c:pt idx="131">
                  <c:v>2.2000000000000002</c:v>
                </c:pt>
                <c:pt idx="132">
                  <c:v>2.2999999999999998</c:v>
                </c:pt>
                <c:pt idx="133">
                  <c:v>2.4</c:v>
                </c:pt>
                <c:pt idx="134">
                  <c:v>2.7</c:v>
                </c:pt>
                <c:pt idx="135">
                  <c:v>2.8</c:v>
                </c:pt>
                <c:pt idx="136">
                  <c:v>2.7</c:v>
                </c:pt>
                <c:pt idx="137">
                  <c:v>2.7</c:v>
                </c:pt>
                <c:pt idx="138">
                  <c:v>2.6</c:v>
                </c:pt>
                <c:pt idx="139">
                  <c:v>2.5</c:v>
                </c:pt>
                <c:pt idx="140">
                  <c:v>3</c:v>
                </c:pt>
                <c:pt idx="141">
                  <c:v>3</c:v>
                </c:pt>
                <c:pt idx="142">
                  <c:v>3</c:v>
                </c:pt>
                <c:pt idx="143">
                  <c:v>2.8</c:v>
                </c:pt>
                <c:pt idx="144">
                  <c:v>2.7</c:v>
                </c:pt>
                <c:pt idx="145">
                  <c:v>2.7</c:v>
                </c:pt>
                <c:pt idx="146">
                  <c:v>2.7</c:v>
                </c:pt>
                <c:pt idx="147">
                  <c:v>2.6</c:v>
                </c:pt>
                <c:pt idx="148">
                  <c:v>2.4</c:v>
                </c:pt>
                <c:pt idx="149">
                  <c:v>2.4</c:v>
                </c:pt>
                <c:pt idx="150">
                  <c:v>2.4</c:v>
                </c:pt>
                <c:pt idx="151">
                  <c:v>2.6</c:v>
                </c:pt>
                <c:pt idx="152">
                  <c:v>2.6</c:v>
                </c:pt>
                <c:pt idx="153">
                  <c:v>2.5</c:v>
                </c:pt>
                <c:pt idx="154">
                  <c:v>2.2000000000000002</c:v>
                </c:pt>
                <c:pt idx="155">
                  <c:v>2.2000000000000002</c:v>
                </c:pt>
                <c:pt idx="156">
                  <c:v>2</c:v>
                </c:pt>
                <c:pt idx="157">
                  <c:v>1.9</c:v>
                </c:pt>
                <c:pt idx="158">
                  <c:v>1.7</c:v>
                </c:pt>
                <c:pt idx="159">
                  <c:v>1.2</c:v>
                </c:pt>
                <c:pt idx="160">
                  <c:v>1.4</c:v>
                </c:pt>
                <c:pt idx="161">
                  <c:v>1.6</c:v>
                </c:pt>
                <c:pt idx="162">
                  <c:v>1.6</c:v>
                </c:pt>
                <c:pt idx="163">
                  <c:v>1.3</c:v>
                </c:pt>
                <c:pt idx="164">
                  <c:v>1.1000000000000001</c:v>
                </c:pt>
                <c:pt idx="165">
                  <c:v>0.7</c:v>
                </c:pt>
                <c:pt idx="166">
                  <c:v>0.9</c:v>
                </c:pt>
                <c:pt idx="167">
                  <c:v>0.8</c:v>
                </c:pt>
                <c:pt idx="168">
                  <c:v>0.8</c:v>
                </c:pt>
                <c:pt idx="169">
                  <c:v>0.7</c:v>
                </c:pt>
                <c:pt idx="170">
                  <c:v>0.5</c:v>
                </c:pt>
                <c:pt idx="171">
                  <c:v>0.7</c:v>
                </c:pt>
                <c:pt idx="172">
                  <c:v>0.5</c:v>
                </c:pt>
                <c:pt idx="173">
                  <c:v>0.5</c:v>
                </c:pt>
                <c:pt idx="174">
                  <c:v>0.4</c:v>
                </c:pt>
                <c:pt idx="175">
                  <c:v>0.4</c:v>
                </c:pt>
                <c:pt idx="176">
                  <c:v>0.3</c:v>
                </c:pt>
                <c:pt idx="177">
                  <c:v>0.4</c:v>
                </c:pt>
                <c:pt idx="178">
                  <c:v>0.3</c:v>
                </c:pt>
                <c:pt idx="179">
                  <c:v>-0.2</c:v>
                </c:pt>
                <c:pt idx="180">
                  <c:v>-0.6</c:v>
                </c:pt>
                <c:pt idx="181">
                  <c:v>-0.3</c:v>
                </c:pt>
                <c:pt idx="182">
                  <c:v>-0.1</c:v>
                </c:pt>
                <c:pt idx="183">
                  <c:v>0.2</c:v>
                </c:pt>
                <c:pt idx="184">
                  <c:v>0.6</c:v>
                </c:pt>
                <c:pt idx="185">
                  <c:v>0.5</c:v>
                </c:pt>
                <c:pt idx="186">
                  <c:v>0.5</c:v>
                </c:pt>
                <c:pt idx="187">
                  <c:v>0.4</c:v>
                </c:pt>
                <c:pt idx="188">
                  <c:v>0.2</c:v>
                </c:pt>
                <c:pt idx="189">
                  <c:v>0.4</c:v>
                </c:pt>
                <c:pt idx="190">
                  <c:v>0.1</c:v>
                </c:pt>
                <c:pt idx="191">
                  <c:v>0.3</c:v>
                </c:pt>
                <c:pt idx="192">
                  <c:v>0.3</c:v>
                </c:pt>
                <c:pt idx="193">
                  <c:v>-0.1</c:v>
                </c:pt>
                <c:pt idx="194">
                  <c:v>0</c:v>
                </c:pt>
                <c:pt idx="195">
                  <c:v>-0.3</c:v>
                </c:pt>
                <c:pt idx="196">
                  <c:v>-0.1</c:v>
                </c:pt>
                <c:pt idx="197">
                  <c:v>0</c:v>
                </c:pt>
                <c:pt idx="198">
                  <c:v>0.2</c:v>
                </c:pt>
                <c:pt idx="199">
                  <c:v>0.2</c:v>
                </c:pt>
                <c:pt idx="200">
                  <c:v>0.4</c:v>
                </c:pt>
                <c:pt idx="201">
                  <c:v>0.5</c:v>
                </c:pt>
                <c:pt idx="202">
                  <c:v>0.6</c:v>
                </c:pt>
                <c:pt idx="203">
                  <c:v>1.1000000000000001</c:v>
                </c:pt>
                <c:pt idx="204">
                  <c:v>1.7</c:v>
                </c:pt>
                <c:pt idx="205">
                  <c:v>2</c:v>
                </c:pt>
                <c:pt idx="206">
                  <c:v>1.5</c:v>
                </c:pt>
                <c:pt idx="207">
                  <c:v>1.9</c:v>
                </c:pt>
                <c:pt idx="208">
                  <c:v>1.4</c:v>
                </c:pt>
                <c:pt idx="209">
                  <c:v>1.3</c:v>
                </c:pt>
                <c:pt idx="210">
                  <c:v>1.3</c:v>
                </c:pt>
                <c:pt idx="211">
                  <c:v>1.5</c:v>
                </c:pt>
                <c:pt idx="212">
                  <c:v>1.6</c:v>
                </c:pt>
                <c:pt idx="213">
                  <c:v>1.4</c:v>
                </c:pt>
                <c:pt idx="214">
                  <c:v>1.5</c:v>
                </c:pt>
                <c:pt idx="215">
                  <c:v>1.3</c:v>
                </c:pt>
                <c:pt idx="216">
                  <c:v>1.3</c:v>
                </c:pt>
                <c:pt idx="217">
                  <c:v>1.1000000000000001</c:v>
                </c:pt>
                <c:pt idx="218">
                  <c:v>1.4</c:v>
                </c:pt>
                <c:pt idx="219">
                  <c:v>1.2</c:v>
                </c:pt>
                <c:pt idx="220">
                  <c:v>2</c:v>
                </c:pt>
                <c:pt idx="221">
                  <c:v>2</c:v>
                </c:pt>
                <c:pt idx="222">
                  <c:v>2.2000000000000002</c:v>
                </c:pt>
                <c:pt idx="223">
                  <c:v>2.1</c:v>
                </c:pt>
                <c:pt idx="224">
                  <c:v>2.1</c:v>
                </c:pt>
                <c:pt idx="225">
                  <c:v>2.2999999999999998</c:v>
                </c:pt>
                <c:pt idx="226">
                  <c:v>1.9</c:v>
                </c:pt>
                <c:pt idx="227">
                  <c:v>1.5</c:v>
                </c:pt>
                <c:pt idx="228">
                  <c:v>1.4</c:v>
                </c:pt>
                <c:pt idx="229">
                  <c:v>1.5</c:v>
                </c:pt>
                <c:pt idx="230">
                  <c:v>1.4</c:v>
                </c:pt>
                <c:pt idx="231">
                  <c:v>1.7</c:v>
                </c:pt>
                <c:pt idx="232">
                  <c:v>1.2</c:v>
                </c:pt>
                <c:pt idx="233">
                  <c:v>1.3</c:v>
                </c:pt>
                <c:pt idx="234">
                  <c:v>1</c:v>
                </c:pt>
                <c:pt idx="235">
                  <c:v>1</c:v>
                </c:pt>
                <c:pt idx="236">
                  <c:v>0.8</c:v>
                </c:pt>
                <c:pt idx="237">
                  <c:v>0.7</c:v>
                </c:pt>
                <c:pt idx="238">
                  <c:v>1</c:v>
                </c:pt>
                <c:pt idx="239">
                  <c:v>1.3</c:v>
                </c:pt>
                <c:pt idx="240">
                  <c:v>1.4</c:v>
                </c:pt>
                <c:pt idx="241">
                  <c:v>1.2</c:v>
                </c:pt>
                <c:pt idx="242">
                  <c:v>0.7</c:v>
                </c:pt>
                <c:pt idx="243">
                  <c:v>0.3</c:v>
                </c:pt>
                <c:pt idx="244">
                  <c:v>0.1</c:v>
                </c:pt>
                <c:pt idx="245">
                  <c:v>0.3</c:v>
                </c:pt>
                <c:pt idx="246">
                  <c:v>0.4</c:v>
                </c:pt>
                <c:pt idx="247">
                  <c:v>-0.2</c:v>
                </c:pt>
                <c:pt idx="248">
                  <c:v>-0.3</c:v>
                </c:pt>
                <c:pt idx="249">
                  <c:v>-0.3</c:v>
                </c:pt>
                <c:pt idx="250">
                  <c:v>-0.3</c:v>
                </c:pt>
                <c:pt idx="251">
                  <c:v>-0.3</c:v>
                </c:pt>
                <c:pt idx="252">
                  <c:v>0.9</c:v>
                </c:pt>
                <c:pt idx="253">
                  <c:v>0.9</c:v>
                </c:pt>
                <c:pt idx="254">
                  <c:v>1.3</c:v>
                </c:pt>
                <c:pt idx="255">
                  <c:v>1.6</c:v>
                </c:pt>
                <c:pt idx="256">
                  <c:v>2</c:v>
                </c:pt>
                <c:pt idx="257">
                  <c:v>1.9</c:v>
                </c:pt>
                <c:pt idx="258">
                  <c:v>2.2000000000000002</c:v>
                </c:pt>
                <c:pt idx="259">
                  <c:v>3</c:v>
                </c:pt>
                <c:pt idx="260">
                  <c:v>3.4</c:v>
                </c:pt>
                <c:pt idx="261">
                  <c:v>4.0999999999999996</c:v>
                </c:pt>
                <c:pt idx="262">
                  <c:v>4.9000000000000004</c:v>
                </c:pt>
                <c:pt idx="263">
                  <c:v>5</c:v>
                </c:pt>
                <c:pt idx="264">
                  <c:v>5.0999999999999996</c:v>
                </c:pt>
                <c:pt idx="265">
                  <c:v>5.9</c:v>
                </c:pt>
                <c:pt idx="266">
                  <c:v>7.4</c:v>
                </c:pt>
                <c:pt idx="267">
                  <c:v>7.4</c:v>
                </c:pt>
                <c:pt idx="268">
                  <c:v>8.1</c:v>
                </c:pt>
                <c:pt idx="269">
                  <c:v>8.6</c:v>
                </c:pt>
                <c:pt idx="270">
                  <c:v>8.9</c:v>
                </c:pt>
                <c:pt idx="271">
                  <c:v>9.1</c:v>
                </c:pt>
                <c:pt idx="272">
                  <c:v>9.9</c:v>
                </c:pt>
                <c:pt idx="273">
                  <c:v>10.6</c:v>
                </c:pt>
                <c:pt idx="274">
                  <c:v>10.1</c:v>
                </c:pt>
                <c:pt idx="275">
                  <c:v>9.1999999999999993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8E1-43DD-9D51-4416D2563A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7385487"/>
        <c:axId val="227395471"/>
      </c:lineChart>
      <c:dateAx>
        <c:axId val="227385487"/>
        <c:scaling>
          <c:orientation val="minMax"/>
        </c:scaling>
        <c:delete val="0"/>
        <c:axPos val="b"/>
        <c:numFmt formatCode="yyyy" sourceLinked="0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27395471"/>
        <c:crosses val="autoZero"/>
        <c:auto val="1"/>
        <c:lblOffset val="100"/>
        <c:baseTimeUnit val="months"/>
        <c:majorUnit val="12"/>
        <c:majorTimeUnit val="months"/>
      </c:dateAx>
      <c:valAx>
        <c:axId val="2273954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TT" dirty="0"/>
                  <a:t>Per 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27385487"/>
        <c:crosses val="autoZero"/>
        <c:crossBetween val="between"/>
      </c:valAx>
      <c:spPr>
        <a:noFill/>
        <a:ln>
          <a:solidFill>
            <a:schemeClr val="tx1">
              <a:lumMod val="50000"/>
              <a:lumOff val="50000"/>
            </a:schemeClr>
          </a:solidFill>
        </a:ln>
        <a:effectLst/>
      </c:spPr>
    </c:plotArea>
    <c:legend>
      <c:legendPos val="b"/>
      <c:layout>
        <c:manualLayout>
          <c:xMode val="edge"/>
          <c:yMode val="edge"/>
          <c:x val="0.1298243126706019"/>
          <c:y val="0.14938914137711967"/>
          <c:w val="0.45003310524776302"/>
          <c:h val="9.485382153154474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900" b="1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319677349178013"/>
          <c:y val="0.10799832322408386"/>
          <c:w val="0.85685099241053675"/>
          <c:h val="0.76967758367287664"/>
        </c:manualLayout>
      </c:layout>
      <c:areaChart>
        <c:grouping val="standard"/>
        <c:varyColors val="0"/>
        <c:ser>
          <c:idx val="0"/>
          <c:order val="0"/>
          <c:tx>
            <c:strRef>
              <c:f>'Fed Funds and Treasury'!$C$3</c:f>
              <c:strCache>
                <c:ptCount val="1"/>
                <c:pt idx="0">
                  <c:v>Fed Funds Target Rate (Upper Bound)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'Fed Funds and Treasury'!$B$4:$B$89</c:f>
              <c:numCache>
                <c:formatCode>m/d/yyyy</c:formatCode>
                <c:ptCount val="86"/>
                <c:pt idx="0">
                  <c:v>42369</c:v>
                </c:pt>
                <c:pt idx="1">
                  <c:v>42398</c:v>
                </c:pt>
                <c:pt idx="2">
                  <c:v>42429</c:v>
                </c:pt>
                <c:pt idx="3">
                  <c:v>42460</c:v>
                </c:pt>
                <c:pt idx="4">
                  <c:v>42489</c:v>
                </c:pt>
                <c:pt idx="5">
                  <c:v>42521</c:v>
                </c:pt>
                <c:pt idx="6">
                  <c:v>42551</c:v>
                </c:pt>
                <c:pt idx="7">
                  <c:v>42580</c:v>
                </c:pt>
                <c:pt idx="8">
                  <c:v>42613</c:v>
                </c:pt>
                <c:pt idx="9">
                  <c:v>42643</c:v>
                </c:pt>
                <c:pt idx="10">
                  <c:v>42674</c:v>
                </c:pt>
                <c:pt idx="11">
                  <c:v>42704</c:v>
                </c:pt>
                <c:pt idx="12">
                  <c:v>42734</c:v>
                </c:pt>
                <c:pt idx="13">
                  <c:v>42766</c:v>
                </c:pt>
                <c:pt idx="14">
                  <c:v>42794</c:v>
                </c:pt>
                <c:pt idx="15">
                  <c:v>42825</c:v>
                </c:pt>
                <c:pt idx="16">
                  <c:v>42853</c:v>
                </c:pt>
                <c:pt idx="17">
                  <c:v>42886</c:v>
                </c:pt>
                <c:pt idx="18">
                  <c:v>42916</c:v>
                </c:pt>
                <c:pt idx="19">
                  <c:v>42947</c:v>
                </c:pt>
                <c:pt idx="20">
                  <c:v>42978</c:v>
                </c:pt>
                <c:pt idx="21">
                  <c:v>43007</c:v>
                </c:pt>
                <c:pt idx="22">
                  <c:v>43039</c:v>
                </c:pt>
                <c:pt idx="23">
                  <c:v>43069</c:v>
                </c:pt>
                <c:pt idx="24">
                  <c:v>43098</c:v>
                </c:pt>
                <c:pt idx="25">
                  <c:v>43131</c:v>
                </c:pt>
                <c:pt idx="26">
                  <c:v>43159</c:v>
                </c:pt>
                <c:pt idx="27">
                  <c:v>43189</c:v>
                </c:pt>
                <c:pt idx="28">
                  <c:v>43220</c:v>
                </c:pt>
                <c:pt idx="29">
                  <c:v>43251</c:v>
                </c:pt>
                <c:pt idx="30">
                  <c:v>43280</c:v>
                </c:pt>
                <c:pt idx="31">
                  <c:v>43312</c:v>
                </c:pt>
                <c:pt idx="32">
                  <c:v>43343</c:v>
                </c:pt>
                <c:pt idx="33">
                  <c:v>43371</c:v>
                </c:pt>
                <c:pt idx="34">
                  <c:v>43404</c:v>
                </c:pt>
                <c:pt idx="35">
                  <c:v>43434</c:v>
                </c:pt>
                <c:pt idx="36">
                  <c:v>43465</c:v>
                </c:pt>
                <c:pt idx="37">
                  <c:v>43496</c:v>
                </c:pt>
                <c:pt idx="38">
                  <c:v>43524</c:v>
                </c:pt>
                <c:pt idx="39">
                  <c:v>43553</c:v>
                </c:pt>
                <c:pt idx="40">
                  <c:v>43585</c:v>
                </c:pt>
                <c:pt idx="41">
                  <c:v>43616</c:v>
                </c:pt>
                <c:pt idx="42">
                  <c:v>43644</c:v>
                </c:pt>
                <c:pt idx="43">
                  <c:v>43677</c:v>
                </c:pt>
                <c:pt idx="44">
                  <c:v>43707</c:v>
                </c:pt>
                <c:pt idx="45">
                  <c:v>43738</c:v>
                </c:pt>
                <c:pt idx="46">
                  <c:v>43769</c:v>
                </c:pt>
                <c:pt idx="47">
                  <c:v>43798</c:v>
                </c:pt>
                <c:pt idx="48">
                  <c:v>43830</c:v>
                </c:pt>
                <c:pt idx="49">
                  <c:v>43861</c:v>
                </c:pt>
                <c:pt idx="50">
                  <c:v>43889</c:v>
                </c:pt>
                <c:pt idx="51">
                  <c:v>43921</c:v>
                </c:pt>
                <c:pt idx="52">
                  <c:v>43951</c:v>
                </c:pt>
                <c:pt idx="53">
                  <c:v>43980</c:v>
                </c:pt>
                <c:pt idx="54">
                  <c:v>44012</c:v>
                </c:pt>
                <c:pt idx="55">
                  <c:v>44043</c:v>
                </c:pt>
                <c:pt idx="56">
                  <c:v>44074</c:v>
                </c:pt>
                <c:pt idx="57">
                  <c:v>44104</c:v>
                </c:pt>
                <c:pt idx="58">
                  <c:v>44134</c:v>
                </c:pt>
                <c:pt idx="59">
                  <c:v>44165</c:v>
                </c:pt>
                <c:pt idx="60">
                  <c:v>44196</c:v>
                </c:pt>
                <c:pt idx="61">
                  <c:v>44225</c:v>
                </c:pt>
                <c:pt idx="62">
                  <c:v>44253</c:v>
                </c:pt>
                <c:pt idx="63">
                  <c:v>44286</c:v>
                </c:pt>
                <c:pt idx="64">
                  <c:v>44316</c:v>
                </c:pt>
                <c:pt idx="65">
                  <c:v>44347</c:v>
                </c:pt>
                <c:pt idx="66">
                  <c:v>44377</c:v>
                </c:pt>
                <c:pt idx="67">
                  <c:v>44407</c:v>
                </c:pt>
                <c:pt idx="68">
                  <c:v>44439</c:v>
                </c:pt>
                <c:pt idx="69">
                  <c:v>44469</c:v>
                </c:pt>
                <c:pt idx="70">
                  <c:v>44498</c:v>
                </c:pt>
                <c:pt idx="71">
                  <c:v>44530</c:v>
                </c:pt>
                <c:pt idx="72">
                  <c:v>44561</c:v>
                </c:pt>
                <c:pt idx="73">
                  <c:v>44592</c:v>
                </c:pt>
                <c:pt idx="74">
                  <c:v>44620</c:v>
                </c:pt>
                <c:pt idx="75">
                  <c:v>44651</c:v>
                </c:pt>
                <c:pt idx="76">
                  <c:v>44680</c:v>
                </c:pt>
                <c:pt idx="77">
                  <c:v>44712</c:v>
                </c:pt>
                <c:pt idx="78">
                  <c:v>44742</c:v>
                </c:pt>
                <c:pt idx="79">
                  <c:v>44771</c:v>
                </c:pt>
                <c:pt idx="80">
                  <c:v>44804</c:v>
                </c:pt>
                <c:pt idx="81">
                  <c:v>44834</c:v>
                </c:pt>
                <c:pt idx="82">
                  <c:v>44865</c:v>
                </c:pt>
                <c:pt idx="83">
                  <c:v>44895</c:v>
                </c:pt>
                <c:pt idx="84">
                  <c:v>44925</c:v>
                </c:pt>
                <c:pt idx="85">
                  <c:v>44957</c:v>
                </c:pt>
              </c:numCache>
            </c:numRef>
          </c:cat>
          <c:val>
            <c:numRef>
              <c:f>'Fed Funds and Treasury'!$C$4:$C$89</c:f>
              <c:numCache>
                <c:formatCode>General</c:formatCode>
                <c:ptCount val="86"/>
                <c:pt idx="0">
                  <c:v>0.5</c:v>
                </c:pt>
                <c:pt idx="1">
                  <c:v>0.5</c:v>
                </c:pt>
                <c:pt idx="2">
                  <c:v>0.5</c:v>
                </c:pt>
                <c:pt idx="3">
                  <c:v>0.5</c:v>
                </c:pt>
                <c:pt idx="4">
                  <c:v>0.5</c:v>
                </c:pt>
                <c:pt idx="5">
                  <c:v>0.5</c:v>
                </c:pt>
                <c:pt idx="6">
                  <c:v>0.5</c:v>
                </c:pt>
                <c:pt idx="7">
                  <c:v>0.5</c:v>
                </c:pt>
                <c:pt idx="8">
                  <c:v>0.5</c:v>
                </c:pt>
                <c:pt idx="9">
                  <c:v>0.5</c:v>
                </c:pt>
                <c:pt idx="10">
                  <c:v>0.5</c:v>
                </c:pt>
                <c:pt idx="11">
                  <c:v>0.5</c:v>
                </c:pt>
                <c:pt idx="12">
                  <c:v>0.75</c:v>
                </c:pt>
                <c:pt idx="13">
                  <c:v>0.75</c:v>
                </c:pt>
                <c:pt idx="14">
                  <c:v>0.75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1.25</c:v>
                </c:pt>
                <c:pt idx="19">
                  <c:v>1.25</c:v>
                </c:pt>
                <c:pt idx="20">
                  <c:v>1.25</c:v>
                </c:pt>
                <c:pt idx="21">
                  <c:v>1.25</c:v>
                </c:pt>
                <c:pt idx="22">
                  <c:v>1.25</c:v>
                </c:pt>
                <c:pt idx="23">
                  <c:v>1.25</c:v>
                </c:pt>
                <c:pt idx="24">
                  <c:v>1.5</c:v>
                </c:pt>
                <c:pt idx="25">
                  <c:v>1.5</c:v>
                </c:pt>
                <c:pt idx="26">
                  <c:v>1.5</c:v>
                </c:pt>
                <c:pt idx="27">
                  <c:v>1.75</c:v>
                </c:pt>
                <c:pt idx="28">
                  <c:v>1.75</c:v>
                </c:pt>
                <c:pt idx="29">
                  <c:v>1.75</c:v>
                </c:pt>
                <c:pt idx="30">
                  <c:v>2</c:v>
                </c:pt>
                <c:pt idx="31">
                  <c:v>2</c:v>
                </c:pt>
                <c:pt idx="32">
                  <c:v>2</c:v>
                </c:pt>
                <c:pt idx="33">
                  <c:v>2.25</c:v>
                </c:pt>
                <c:pt idx="34">
                  <c:v>2.25</c:v>
                </c:pt>
                <c:pt idx="35">
                  <c:v>2.25</c:v>
                </c:pt>
                <c:pt idx="36">
                  <c:v>2.5</c:v>
                </c:pt>
                <c:pt idx="37">
                  <c:v>2.5</c:v>
                </c:pt>
                <c:pt idx="38">
                  <c:v>2.5</c:v>
                </c:pt>
                <c:pt idx="39">
                  <c:v>2.5</c:v>
                </c:pt>
                <c:pt idx="40">
                  <c:v>2.5</c:v>
                </c:pt>
                <c:pt idx="41">
                  <c:v>2.5</c:v>
                </c:pt>
                <c:pt idx="42">
                  <c:v>2.5</c:v>
                </c:pt>
                <c:pt idx="43">
                  <c:v>2.25</c:v>
                </c:pt>
                <c:pt idx="44">
                  <c:v>2.25</c:v>
                </c:pt>
                <c:pt idx="45">
                  <c:v>2</c:v>
                </c:pt>
                <c:pt idx="46">
                  <c:v>1.75</c:v>
                </c:pt>
                <c:pt idx="47">
                  <c:v>1.75</c:v>
                </c:pt>
                <c:pt idx="48">
                  <c:v>1.75</c:v>
                </c:pt>
                <c:pt idx="49">
                  <c:v>1.75</c:v>
                </c:pt>
                <c:pt idx="50">
                  <c:v>1.75</c:v>
                </c:pt>
                <c:pt idx="51">
                  <c:v>0.25</c:v>
                </c:pt>
                <c:pt idx="52">
                  <c:v>0.25</c:v>
                </c:pt>
                <c:pt idx="53">
                  <c:v>0.25</c:v>
                </c:pt>
                <c:pt idx="54">
                  <c:v>0.25</c:v>
                </c:pt>
                <c:pt idx="55">
                  <c:v>0.25</c:v>
                </c:pt>
                <c:pt idx="56">
                  <c:v>0.25</c:v>
                </c:pt>
                <c:pt idx="57">
                  <c:v>0.25</c:v>
                </c:pt>
                <c:pt idx="58">
                  <c:v>0.25</c:v>
                </c:pt>
                <c:pt idx="59">
                  <c:v>0.25</c:v>
                </c:pt>
                <c:pt idx="60">
                  <c:v>0.25</c:v>
                </c:pt>
                <c:pt idx="61">
                  <c:v>0.25</c:v>
                </c:pt>
                <c:pt idx="62">
                  <c:v>0.25</c:v>
                </c:pt>
                <c:pt idx="63">
                  <c:v>0.25</c:v>
                </c:pt>
                <c:pt idx="64">
                  <c:v>0.25</c:v>
                </c:pt>
                <c:pt idx="65">
                  <c:v>0.25</c:v>
                </c:pt>
                <c:pt idx="66">
                  <c:v>0.25</c:v>
                </c:pt>
                <c:pt idx="67">
                  <c:v>0.25</c:v>
                </c:pt>
                <c:pt idx="68">
                  <c:v>0.25</c:v>
                </c:pt>
                <c:pt idx="69">
                  <c:v>0.25</c:v>
                </c:pt>
                <c:pt idx="70">
                  <c:v>0.25</c:v>
                </c:pt>
                <c:pt idx="71">
                  <c:v>0.25</c:v>
                </c:pt>
                <c:pt idx="72">
                  <c:v>0.25</c:v>
                </c:pt>
                <c:pt idx="73">
                  <c:v>0.25</c:v>
                </c:pt>
                <c:pt idx="74">
                  <c:v>0.25</c:v>
                </c:pt>
                <c:pt idx="75">
                  <c:v>0.5</c:v>
                </c:pt>
                <c:pt idx="76">
                  <c:v>0.5</c:v>
                </c:pt>
                <c:pt idx="77">
                  <c:v>1</c:v>
                </c:pt>
                <c:pt idx="78">
                  <c:v>1.75</c:v>
                </c:pt>
                <c:pt idx="79">
                  <c:v>2.5</c:v>
                </c:pt>
                <c:pt idx="80">
                  <c:v>2.5</c:v>
                </c:pt>
                <c:pt idx="81">
                  <c:v>3.25</c:v>
                </c:pt>
                <c:pt idx="82">
                  <c:v>3.25</c:v>
                </c:pt>
                <c:pt idx="83">
                  <c:v>4</c:v>
                </c:pt>
                <c:pt idx="84">
                  <c:v>4.5</c:v>
                </c:pt>
                <c:pt idx="85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1D-45C6-A50D-4A094ADAB0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13145487"/>
        <c:axId val="1913121775"/>
      </c:areaChart>
      <c:dateAx>
        <c:axId val="1913145487"/>
        <c:scaling>
          <c:orientation val="minMax"/>
        </c:scaling>
        <c:delete val="0"/>
        <c:axPos val="b"/>
        <c:numFmt formatCode="yyyy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913121775"/>
        <c:crosses val="autoZero"/>
        <c:auto val="1"/>
        <c:lblOffset val="100"/>
        <c:baseTimeUnit val="months"/>
        <c:majorUnit val="12"/>
        <c:majorTimeUnit val="months"/>
      </c:dateAx>
      <c:valAx>
        <c:axId val="1913121775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Per 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913145487"/>
        <c:crosses val="autoZero"/>
        <c:crossBetween val="between"/>
      </c:valAx>
      <c:spPr>
        <a:noFill/>
        <a:ln>
          <a:solidFill>
            <a:schemeClr val="tx1">
              <a:lumMod val="50000"/>
              <a:lumOff val="50000"/>
            </a:schemeClr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 b="1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638404402862644"/>
          <c:y val="3.5188739603326934E-2"/>
          <c:w val="0.81736326220187183"/>
          <c:h val="0.75044077214900207"/>
        </c:manualLayout>
      </c:layout>
      <c:lineChart>
        <c:grouping val="standard"/>
        <c:varyColors val="0"/>
        <c:ser>
          <c:idx val="1"/>
          <c:order val="0"/>
          <c:tx>
            <c:strRef>
              <c:f>'Stock Market Indices'!$D$3</c:f>
              <c:strCache>
                <c:ptCount val="1"/>
                <c:pt idx="0">
                  <c:v>S&amp;P 500 INDEX (100s)</c:v>
                </c:pt>
              </c:strCache>
            </c:strRef>
          </c:tx>
          <c:spPr>
            <a:ln w="28575" cap="rnd">
              <a:solidFill>
                <a:schemeClr val="accent3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'Stock Market Indices'!$B$4:$B$124</c:f>
              <c:numCache>
                <c:formatCode>m/d/yyyy</c:formatCode>
                <c:ptCount val="121"/>
                <c:pt idx="0">
                  <c:v>44973</c:v>
                </c:pt>
                <c:pt idx="1">
                  <c:v>44957</c:v>
                </c:pt>
                <c:pt idx="2">
                  <c:v>44925</c:v>
                </c:pt>
                <c:pt idx="3">
                  <c:v>44895</c:v>
                </c:pt>
                <c:pt idx="4">
                  <c:v>44865</c:v>
                </c:pt>
                <c:pt idx="5">
                  <c:v>44834</c:v>
                </c:pt>
                <c:pt idx="6">
                  <c:v>44804</c:v>
                </c:pt>
                <c:pt idx="7">
                  <c:v>44771</c:v>
                </c:pt>
                <c:pt idx="8">
                  <c:v>44742</c:v>
                </c:pt>
                <c:pt idx="9">
                  <c:v>44712</c:v>
                </c:pt>
                <c:pt idx="10">
                  <c:v>44680</c:v>
                </c:pt>
                <c:pt idx="11">
                  <c:v>44651</c:v>
                </c:pt>
                <c:pt idx="12">
                  <c:v>44620</c:v>
                </c:pt>
                <c:pt idx="13">
                  <c:v>44592</c:v>
                </c:pt>
                <c:pt idx="14">
                  <c:v>44561</c:v>
                </c:pt>
                <c:pt idx="15">
                  <c:v>44530</c:v>
                </c:pt>
                <c:pt idx="16">
                  <c:v>44498</c:v>
                </c:pt>
                <c:pt idx="17">
                  <c:v>44469</c:v>
                </c:pt>
                <c:pt idx="18">
                  <c:v>44439</c:v>
                </c:pt>
                <c:pt idx="19">
                  <c:v>44407</c:v>
                </c:pt>
                <c:pt idx="20">
                  <c:v>44377</c:v>
                </c:pt>
                <c:pt idx="21">
                  <c:v>44347</c:v>
                </c:pt>
                <c:pt idx="22">
                  <c:v>44316</c:v>
                </c:pt>
                <c:pt idx="23">
                  <c:v>44286</c:v>
                </c:pt>
                <c:pt idx="24">
                  <c:v>44253</c:v>
                </c:pt>
                <c:pt idx="25">
                  <c:v>44225</c:v>
                </c:pt>
                <c:pt idx="26">
                  <c:v>44196</c:v>
                </c:pt>
                <c:pt idx="27">
                  <c:v>44165</c:v>
                </c:pt>
                <c:pt idx="28">
                  <c:v>44134</c:v>
                </c:pt>
                <c:pt idx="29">
                  <c:v>44104</c:v>
                </c:pt>
                <c:pt idx="30">
                  <c:v>44074</c:v>
                </c:pt>
                <c:pt idx="31">
                  <c:v>44043</c:v>
                </c:pt>
                <c:pt idx="32">
                  <c:v>44012</c:v>
                </c:pt>
                <c:pt idx="33">
                  <c:v>43980</c:v>
                </c:pt>
                <c:pt idx="34">
                  <c:v>43951</c:v>
                </c:pt>
                <c:pt idx="35">
                  <c:v>43921</c:v>
                </c:pt>
                <c:pt idx="36">
                  <c:v>43889</c:v>
                </c:pt>
                <c:pt idx="37">
                  <c:v>43861</c:v>
                </c:pt>
                <c:pt idx="38">
                  <c:v>43830</c:v>
                </c:pt>
                <c:pt idx="39">
                  <c:v>43798</c:v>
                </c:pt>
                <c:pt idx="40">
                  <c:v>43769</c:v>
                </c:pt>
                <c:pt idx="41">
                  <c:v>43738</c:v>
                </c:pt>
                <c:pt idx="42">
                  <c:v>43707</c:v>
                </c:pt>
                <c:pt idx="43">
                  <c:v>43677</c:v>
                </c:pt>
                <c:pt idx="44">
                  <c:v>43644</c:v>
                </c:pt>
                <c:pt idx="45">
                  <c:v>43616</c:v>
                </c:pt>
                <c:pt idx="46">
                  <c:v>43585</c:v>
                </c:pt>
                <c:pt idx="47">
                  <c:v>43553</c:v>
                </c:pt>
                <c:pt idx="48">
                  <c:v>43524</c:v>
                </c:pt>
                <c:pt idx="49">
                  <c:v>43496</c:v>
                </c:pt>
                <c:pt idx="50">
                  <c:v>43465</c:v>
                </c:pt>
                <c:pt idx="51">
                  <c:v>43434</c:v>
                </c:pt>
                <c:pt idx="52">
                  <c:v>43404</c:v>
                </c:pt>
                <c:pt idx="53">
                  <c:v>43371</c:v>
                </c:pt>
                <c:pt idx="54">
                  <c:v>43343</c:v>
                </c:pt>
                <c:pt idx="55">
                  <c:v>43312</c:v>
                </c:pt>
                <c:pt idx="56">
                  <c:v>43280</c:v>
                </c:pt>
                <c:pt idx="57">
                  <c:v>43251</c:v>
                </c:pt>
                <c:pt idx="58">
                  <c:v>43220</c:v>
                </c:pt>
                <c:pt idx="59">
                  <c:v>43189</c:v>
                </c:pt>
                <c:pt idx="60">
                  <c:v>43159</c:v>
                </c:pt>
                <c:pt idx="61">
                  <c:v>43131</c:v>
                </c:pt>
                <c:pt idx="62">
                  <c:v>43098</c:v>
                </c:pt>
                <c:pt idx="63">
                  <c:v>43069</c:v>
                </c:pt>
                <c:pt idx="64">
                  <c:v>43039</c:v>
                </c:pt>
                <c:pt idx="65">
                  <c:v>43007</c:v>
                </c:pt>
                <c:pt idx="66">
                  <c:v>42978</c:v>
                </c:pt>
                <c:pt idx="67">
                  <c:v>42947</c:v>
                </c:pt>
                <c:pt idx="68">
                  <c:v>42916</c:v>
                </c:pt>
                <c:pt idx="69">
                  <c:v>42886</c:v>
                </c:pt>
                <c:pt idx="70">
                  <c:v>42853</c:v>
                </c:pt>
                <c:pt idx="71">
                  <c:v>42825</c:v>
                </c:pt>
                <c:pt idx="72">
                  <c:v>42794</c:v>
                </c:pt>
                <c:pt idx="73">
                  <c:v>42766</c:v>
                </c:pt>
                <c:pt idx="74">
                  <c:v>42734</c:v>
                </c:pt>
                <c:pt idx="75">
                  <c:v>42704</c:v>
                </c:pt>
                <c:pt idx="76">
                  <c:v>42674</c:v>
                </c:pt>
                <c:pt idx="77">
                  <c:v>42643</c:v>
                </c:pt>
                <c:pt idx="78">
                  <c:v>42613</c:v>
                </c:pt>
                <c:pt idx="79">
                  <c:v>42580</c:v>
                </c:pt>
                <c:pt idx="80">
                  <c:v>42551</c:v>
                </c:pt>
                <c:pt idx="81">
                  <c:v>42521</c:v>
                </c:pt>
                <c:pt idx="82">
                  <c:v>42489</c:v>
                </c:pt>
                <c:pt idx="83">
                  <c:v>42460</c:v>
                </c:pt>
                <c:pt idx="84">
                  <c:v>42429</c:v>
                </c:pt>
                <c:pt idx="85">
                  <c:v>42398</c:v>
                </c:pt>
                <c:pt idx="86">
                  <c:v>42369</c:v>
                </c:pt>
                <c:pt idx="87">
                  <c:v>42338</c:v>
                </c:pt>
                <c:pt idx="88">
                  <c:v>42307</c:v>
                </c:pt>
                <c:pt idx="89">
                  <c:v>42277</c:v>
                </c:pt>
                <c:pt idx="90">
                  <c:v>42247</c:v>
                </c:pt>
                <c:pt idx="91">
                  <c:v>42216</c:v>
                </c:pt>
                <c:pt idx="92">
                  <c:v>42185</c:v>
                </c:pt>
                <c:pt idx="93">
                  <c:v>42153</c:v>
                </c:pt>
                <c:pt idx="94">
                  <c:v>42124</c:v>
                </c:pt>
                <c:pt idx="95">
                  <c:v>42094</c:v>
                </c:pt>
                <c:pt idx="96">
                  <c:v>42062</c:v>
                </c:pt>
                <c:pt idx="97">
                  <c:v>42034</c:v>
                </c:pt>
                <c:pt idx="98">
                  <c:v>42004</c:v>
                </c:pt>
                <c:pt idx="99">
                  <c:v>41971</c:v>
                </c:pt>
                <c:pt idx="100">
                  <c:v>41943</c:v>
                </c:pt>
                <c:pt idx="101">
                  <c:v>41912</c:v>
                </c:pt>
                <c:pt idx="102">
                  <c:v>41880</c:v>
                </c:pt>
                <c:pt idx="103">
                  <c:v>41851</c:v>
                </c:pt>
                <c:pt idx="104">
                  <c:v>41820</c:v>
                </c:pt>
                <c:pt idx="105">
                  <c:v>41789</c:v>
                </c:pt>
                <c:pt idx="106">
                  <c:v>41759</c:v>
                </c:pt>
                <c:pt idx="107">
                  <c:v>41729</c:v>
                </c:pt>
                <c:pt idx="108">
                  <c:v>41698</c:v>
                </c:pt>
                <c:pt idx="109">
                  <c:v>41670</c:v>
                </c:pt>
                <c:pt idx="110">
                  <c:v>41639</c:v>
                </c:pt>
                <c:pt idx="111">
                  <c:v>41607</c:v>
                </c:pt>
                <c:pt idx="112">
                  <c:v>41578</c:v>
                </c:pt>
                <c:pt idx="113">
                  <c:v>41547</c:v>
                </c:pt>
                <c:pt idx="114">
                  <c:v>41516</c:v>
                </c:pt>
                <c:pt idx="115">
                  <c:v>41486</c:v>
                </c:pt>
                <c:pt idx="116">
                  <c:v>41453</c:v>
                </c:pt>
                <c:pt idx="117">
                  <c:v>41425</c:v>
                </c:pt>
                <c:pt idx="118">
                  <c:v>41394</c:v>
                </c:pt>
                <c:pt idx="119">
                  <c:v>41362</c:v>
                </c:pt>
                <c:pt idx="120">
                  <c:v>41333</c:v>
                </c:pt>
              </c:numCache>
            </c:numRef>
          </c:cat>
          <c:val>
            <c:numRef>
              <c:f>'Stock Market Indices'!$D$4:$D$124</c:f>
              <c:numCache>
                <c:formatCode>0.0</c:formatCode>
                <c:ptCount val="121"/>
                <c:pt idx="0">
                  <c:v>41.476000000000006</c:v>
                </c:pt>
                <c:pt idx="1">
                  <c:v>40.765999999999998</c:v>
                </c:pt>
                <c:pt idx="2">
                  <c:v>38.395000000000003</c:v>
                </c:pt>
                <c:pt idx="3">
                  <c:v>40.801099999999998</c:v>
                </c:pt>
                <c:pt idx="4">
                  <c:v>38.719799999999999</c:v>
                </c:pt>
                <c:pt idx="5">
                  <c:v>35.856200000000001</c:v>
                </c:pt>
                <c:pt idx="6">
                  <c:v>39.549999999999997</c:v>
                </c:pt>
                <c:pt idx="7">
                  <c:v>41.302900000000001</c:v>
                </c:pt>
                <c:pt idx="8">
                  <c:v>37.8538</c:v>
                </c:pt>
                <c:pt idx="9">
                  <c:v>41.321499999999993</c:v>
                </c:pt>
                <c:pt idx="10">
                  <c:v>41.319300000000005</c:v>
                </c:pt>
                <c:pt idx="11">
                  <c:v>45.304099999999998</c:v>
                </c:pt>
                <c:pt idx="12">
                  <c:v>43.739399999999996</c:v>
                </c:pt>
                <c:pt idx="13">
                  <c:v>45.155500000000004</c:v>
                </c:pt>
                <c:pt idx="14">
                  <c:v>47.661799999999999</c:v>
                </c:pt>
                <c:pt idx="15">
                  <c:v>45.67</c:v>
                </c:pt>
                <c:pt idx="16">
                  <c:v>46.053800000000003</c:v>
                </c:pt>
                <c:pt idx="17">
                  <c:v>43.075400000000002</c:v>
                </c:pt>
                <c:pt idx="18">
                  <c:v>45.226800000000004</c:v>
                </c:pt>
                <c:pt idx="19">
                  <c:v>43.952600000000004</c:v>
                </c:pt>
                <c:pt idx="20">
                  <c:v>42.975000000000001</c:v>
                </c:pt>
                <c:pt idx="21">
                  <c:v>42.0411</c:v>
                </c:pt>
                <c:pt idx="22">
                  <c:v>41.811700000000002</c:v>
                </c:pt>
                <c:pt idx="23">
                  <c:v>39.728899999999996</c:v>
                </c:pt>
                <c:pt idx="24">
                  <c:v>38.111499999999999</c:v>
                </c:pt>
                <c:pt idx="25">
                  <c:v>37.142399999999995</c:v>
                </c:pt>
                <c:pt idx="26">
                  <c:v>37.560700000000004</c:v>
                </c:pt>
                <c:pt idx="27">
                  <c:v>36.216300000000004</c:v>
                </c:pt>
                <c:pt idx="28">
                  <c:v>32.699600000000004</c:v>
                </c:pt>
                <c:pt idx="29">
                  <c:v>33.630000000000003</c:v>
                </c:pt>
                <c:pt idx="30">
                  <c:v>35.003099999999996</c:v>
                </c:pt>
                <c:pt idx="31">
                  <c:v>32.711199999999998</c:v>
                </c:pt>
                <c:pt idx="32">
                  <c:v>31.0029</c:v>
                </c:pt>
                <c:pt idx="33">
                  <c:v>30.443100000000001</c:v>
                </c:pt>
                <c:pt idx="34">
                  <c:v>29.124299999999998</c:v>
                </c:pt>
                <c:pt idx="35">
                  <c:v>25.8459</c:v>
                </c:pt>
                <c:pt idx="36">
                  <c:v>29.542199999999998</c:v>
                </c:pt>
                <c:pt idx="37">
                  <c:v>32.255200000000002</c:v>
                </c:pt>
                <c:pt idx="38">
                  <c:v>32.3078</c:v>
                </c:pt>
                <c:pt idx="39">
                  <c:v>31.409800000000001</c:v>
                </c:pt>
                <c:pt idx="40">
                  <c:v>30.375599999999999</c:v>
                </c:pt>
                <c:pt idx="41">
                  <c:v>29.767399999999999</c:v>
                </c:pt>
                <c:pt idx="42">
                  <c:v>29.264600000000002</c:v>
                </c:pt>
                <c:pt idx="43">
                  <c:v>29.803800000000003</c:v>
                </c:pt>
                <c:pt idx="44">
                  <c:v>29.417600000000004</c:v>
                </c:pt>
                <c:pt idx="45">
                  <c:v>27.520599999999998</c:v>
                </c:pt>
                <c:pt idx="46">
                  <c:v>29.458299999999998</c:v>
                </c:pt>
                <c:pt idx="47">
                  <c:v>28.344000000000001</c:v>
                </c:pt>
                <c:pt idx="48">
                  <c:v>27.844899999999999</c:v>
                </c:pt>
                <c:pt idx="49">
                  <c:v>27.041</c:v>
                </c:pt>
                <c:pt idx="50">
                  <c:v>25.0685</c:v>
                </c:pt>
                <c:pt idx="51">
                  <c:v>27.601700000000001</c:v>
                </c:pt>
                <c:pt idx="52">
                  <c:v>27.117399999999996</c:v>
                </c:pt>
                <c:pt idx="53">
                  <c:v>29.139800000000001</c:v>
                </c:pt>
                <c:pt idx="54">
                  <c:v>29.0152</c:v>
                </c:pt>
                <c:pt idx="55">
                  <c:v>28.1629</c:v>
                </c:pt>
                <c:pt idx="56">
                  <c:v>27.183699999999998</c:v>
                </c:pt>
                <c:pt idx="57">
                  <c:v>27.052700000000002</c:v>
                </c:pt>
                <c:pt idx="58">
                  <c:v>26.480500000000003</c:v>
                </c:pt>
                <c:pt idx="59">
                  <c:v>26.4087</c:v>
                </c:pt>
                <c:pt idx="60">
                  <c:v>27.138300000000001</c:v>
                </c:pt>
                <c:pt idx="61">
                  <c:v>28.238099999999999</c:v>
                </c:pt>
                <c:pt idx="62">
                  <c:v>26.7361</c:v>
                </c:pt>
                <c:pt idx="63">
                  <c:v>26.4758</c:v>
                </c:pt>
                <c:pt idx="64">
                  <c:v>25.752600000000001</c:v>
                </c:pt>
                <c:pt idx="65">
                  <c:v>25.1936</c:v>
                </c:pt>
                <c:pt idx="66">
                  <c:v>24.7165</c:v>
                </c:pt>
                <c:pt idx="67">
                  <c:v>24.703000000000003</c:v>
                </c:pt>
                <c:pt idx="68">
                  <c:v>24.234099999999998</c:v>
                </c:pt>
                <c:pt idx="69">
                  <c:v>24.118000000000002</c:v>
                </c:pt>
                <c:pt idx="70">
                  <c:v>23.841999999999999</c:v>
                </c:pt>
                <c:pt idx="71">
                  <c:v>23.627199999999998</c:v>
                </c:pt>
                <c:pt idx="72">
                  <c:v>23.636399999999998</c:v>
                </c:pt>
                <c:pt idx="73">
                  <c:v>22.788699999999999</c:v>
                </c:pt>
                <c:pt idx="74">
                  <c:v>22.388300000000001</c:v>
                </c:pt>
                <c:pt idx="75">
                  <c:v>21.988099999999999</c:v>
                </c:pt>
                <c:pt idx="76">
                  <c:v>21.261500000000002</c:v>
                </c:pt>
                <c:pt idx="77">
                  <c:v>21.682700000000001</c:v>
                </c:pt>
                <c:pt idx="78">
                  <c:v>21.709499999999998</c:v>
                </c:pt>
                <c:pt idx="79">
                  <c:v>21.736000000000001</c:v>
                </c:pt>
                <c:pt idx="80">
                  <c:v>20.988600000000002</c:v>
                </c:pt>
                <c:pt idx="81">
                  <c:v>20.9696</c:v>
                </c:pt>
                <c:pt idx="82">
                  <c:v>20.653000000000002</c:v>
                </c:pt>
                <c:pt idx="83">
                  <c:v>20.597399999999997</c:v>
                </c:pt>
                <c:pt idx="84">
                  <c:v>19.322299999999998</c:v>
                </c:pt>
                <c:pt idx="85">
                  <c:v>19.4024</c:v>
                </c:pt>
                <c:pt idx="86">
                  <c:v>20.439399999999999</c:v>
                </c:pt>
                <c:pt idx="87">
                  <c:v>20.804099999999998</c:v>
                </c:pt>
                <c:pt idx="88">
                  <c:v>20.793600000000001</c:v>
                </c:pt>
                <c:pt idx="89">
                  <c:v>19.200299999999999</c:v>
                </c:pt>
                <c:pt idx="90">
                  <c:v>19.721800000000002</c:v>
                </c:pt>
                <c:pt idx="91">
                  <c:v>21.038400000000003</c:v>
                </c:pt>
                <c:pt idx="92">
                  <c:v>20.6311</c:v>
                </c:pt>
                <c:pt idx="93">
                  <c:v>21.073899999999998</c:v>
                </c:pt>
                <c:pt idx="94">
                  <c:v>20.855100000000004</c:v>
                </c:pt>
                <c:pt idx="95">
                  <c:v>20.678899999999999</c:v>
                </c:pt>
                <c:pt idx="96">
                  <c:v>21.045000000000002</c:v>
                </c:pt>
                <c:pt idx="97">
                  <c:v>19.9499</c:v>
                </c:pt>
                <c:pt idx="98">
                  <c:v>20.589000000000002</c:v>
                </c:pt>
                <c:pt idx="99">
                  <c:v>20.675599999999999</c:v>
                </c:pt>
                <c:pt idx="100">
                  <c:v>20.180499999999999</c:v>
                </c:pt>
                <c:pt idx="101">
                  <c:v>19.722899999999999</c:v>
                </c:pt>
                <c:pt idx="102">
                  <c:v>20.0337</c:v>
                </c:pt>
                <c:pt idx="103">
                  <c:v>19.306699999999999</c:v>
                </c:pt>
                <c:pt idx="104">
                  <c:v>19.6023</c:v>
                </c:pt>
                <c:pt idx="105">
                  <c:v>19.235699999999998</c:v>
                </c:pt>
                <c:pt idx="106">
                  <c:v>18.839500000000001</c:v>
                </c:pt>
                <c:pt idx="107">
                  <c:v>18.723399999999998</c:v>
                </c:pt>
                <c:pt idx="108">
                  <c:v>18.5945</c:v>
                </c:pt>
                <c:pt idx="109">
                  <c:v>17.825900000000001</c:v>
                </c:pt>
                <c:pt idx="110">
                  <c:v>18.483599999999999</c:v>
                </c:pt>
                <c:pt idx="111">
                  <c:v>18.0581</c:v>
                </c:pt>
                <c:pt idx="112">
                  <c:v>17.5654</c:v>
                </c:pt>
                <c:pt idx="113">
                  <c:v>16.8155</c:v>
                </c:pt>
                <c:pt idx="114">
                  <c:v>16.329699999999999</c:v>
                </c:pt>
                <c:pt idx="115">
                  <c:v>16.857299999999999</c:v>
                </c:pt>
                <c:pt idx="116">
                  <c:v>16.062799999999999</c:v>
                </c:pt>
                <c:pt idx="117">
                  <c:v>16.307400000000001</c:v>
                </c:pt>
                <c:pt idx="118">
                  <c:v>15.9757</c:v>
                </c:pt>
                <c:pt idx="119">
                  <c:v>15.6919</c:v>
                </c:pt>
                <c:pt idx="120">
                  <c:v>15.146800000000001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82A-4340-BFAB-25A1135C0969}"/>
            </c:ext>
          </c:extLst>
        </c:ser>
        <c:ser>
          <c:idx val="3"/>
          <c:order val="1"/>
          <c:tx>
            <c:strRef>
              <c:f>'Stock Market Indices'!$F$3</c:f>
              <c:strCache>
                <c:ptCount val="1"/>
                <c:pt idx="0">
                  <c:v>Dow Jones Industrial Average (1000s)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'Stock Market Indices'!$B$4:$B$124</c:f>
              <c:numCache>
                <c:formatCode>m/d/yyyy</c:formatCode>
                <c:ptCount val="121"/>
                <c:pt idx="0">
                  <c:v>44973</c:v>
                </c:pt>
                <c:pt idx="1">
                  <c:v>44957</c:v>
                </c:pt>
                <c:pt idx="2">
                  <c:v>44925</c:v>
                </c:pt>
                <c:pt idx="3">
                  <c:v>44895</c:v>
                </c:pt>
                <c:pt idx="4">
                  <c:v>44865</c:v>
                </c:pt>
                <c:pt idx="5">
                  <c:v>44834</c:v>
                </c:pt>
                <c:pt idx="6">
                  <c:v>44804</c:v>
                </c:pt>
                <c:pt idx="7">
                  <c:v>44771</c:v>
                </c:pt>
                <c:pt idx="8">
                  <c:v>44742</c:v>
                </c:pt>
                <c:pt idx="9">
                  <c:v>44712</c:v>
                </c:pt>
                <c:pt idx="10">
                  <c:v>44680</c:v>
                </c:pt>
                <c:pt idx="11">
                  <c:v>44651</c:v>
                </c:pt>
                <c:pt idx="12">
                  <c:v>44620</c:v>
                </c:pt>
                <c:pt idx="13">
                  <c:v>44592</c:v>
                </c:pt>
                <c:pt idx="14">
                  <c:v>44561</c:v>
                </c:pt>
                <c:pt idx="15">
                  <c:v>44530</c:v>
                </c:pt>
                <c:pt idx="16">
                  <c:v>44498</c:v>
                </c:pt>
                <c:pt idx="17">
                  <c:v>44469</c:v>
                </c:pt>
                <c:pt idx="18">
                  <c:v>44439</c:v>
                </c:pt>
                <c:pt idx="19">
                  <c:v>44407</c:v>
                </c:pt>
                <c:pt idx="20">
                  <c:v>44377</c:v>
                </c:pt>
                <c:pt idx="21">
                  <c:v>44347</c:v>
                </c:pt>
                <c:pt idx="22">
                  <c:v>44316</c:v>
                </c:pt>
                <c:pt idx="23">
                  <c:v>44286</c:v>
                </c:pt>
                <c:pt idx="24">
                  <c:v>44253</c:v>
                </c:pt>
                <c:pt idx="25">
                  <c:v>44225</c:v>
                </c:pt>
                <c:pt idx="26">
                  <c:v>44196</c:v>
                </c:pt>
                <c:pt idx="27">
                  <c:v>44165</c:v>
                </c:pt>
                <c:pt idx="28">
                  <c:v>44134</c:v>
                </c:pt>
                <c:pt idx="29">
                  <c:v>44104</c:v>
                </c:pt>
                <c:pt idx="30">
                  <c:v>44074</c:v>
                </c:pt>
                <c:pt idx="31">
                  <c:v>44043</c:v>
                </c:pt>
                <c:pt idx="32">
                  <c:v>44012</c:v>
                </c:pt>
                <c:pt idx="33">
                  <c:v>43980</c:v>
                </c:pt>
                <c:pt idx="34">
                  <c:v>43951</c:v>
                </c:pt>
                <c:pt idx="35">
                  <c:v>43921</c:v>
                </c:pt>
                <c:pt idx="36">
                  <c:v>43889</c:v>
                </c:pt>
                <c:pt idx="37">
                  <c:v>43861</c:v>
                </c:pt>
                <c:pt idx="38">
                  <c:v>43830</c:v>
                </c:pt>
                <c:pt idx="39">
                  <c:v>43798</c:v>
                </c:pt>
                <c:pt idx="40">
                  <c:v>43769</c:v>
                </c:pt>
                <c:pt idx="41">
                  <c:v>43738</c:v>
                </c:pt>
                <c:pt idx="42">
                  <c:v>43707</c:v>
                </c:pt>
                <c:pt idx="43">
                  <c:v>43677</c:v>
                </c:pt>
                <c:pt idx="44">
                  <c:v>43644</c:v>
                </c:pt>
                <c:pt idx="45">
                  <c:v>43616</c:v>
                </c:pt>
                <c:pt idx="46">
                  <c:v>43585</c:v>
                </c:pt>
                <c:pt idx="47">
                  <c:v>43553</c:v>
                </c:pt>
                <c:pt idx="48">
                  <c:v>43524</c:v>
                </c:pt>
                <c:pt idx="49">
                  <c:v>43496</c:v>
                </c:pt>
                <c:pt idx="50">
                  <c:v>43465</c:v>
                </c:pt>
                <c:pt idx="51">
                  <c:v>43434</c:v>
                </c:pt>
                <c:pt idx="52">
                  <c:v>43404</c:v>
                </c:pt>
                <c:pt idx="53">
                  <c:v>43371</c:v>
                </c:pt>
                <c:pt idx="54">
                  <c:v>43343</c:v>
                </c:pt>
                <c:pt idx="55">
                  <c:v>43312</c:v>
                </c:pt>
                <c:pt idx="56">
                  <c:v>43280</c:v>
                </c:pt>
                <c:pt idx="57">
                  <c:v>43251</c:v>
                </c:pt>
                <c:pt idx="58">
                  <c:v>43220</c:v>
                </c:pt>
                <c:pt idx="59">
                  <c:v>43189</c:v>
                </c:pt>
                <c:pt idx="60">
                  <c:v>43159</c:v>
                </c:pt>
                <c:pt idx="61">
                  <c:v>43131</c:v>
                </c:pt>
                <c:pt idx="62">
                  <c:v>43098</c:v>
                </c:pt>
                <c:pt idx="63">
                  <c:v>43069</c:v>
                </c:pt>
                <c:pt idx="64">
                  <c:v>43039</c:v>
                </c:pt>
                <c:pt idx="65">
                  <c:v>43007</c:v>
                </c:pt>
                <c:pt idx="66">
                  <c:v>42978</c:v>
                </c:pt>
                <c:pt idx="67">
                  <c:v>42947</c:v>
                </c:pt>
                <c:pt idx="68">
                  <c:v>42916</c:v>
                </c:pt>
                <c:pt idx="69">
                  <c:v>42886</c:v>
                </c:pt>
                <c:pt idx="70">
                  <c:v>42853</c:v>
                </c:pt>
                <c:pt idx="71">
                  <c:v>42825</c:v>
                </c:pt>
                <c:pt idx="72">
                  <c:v>42794</c:v>
                </c:pt>
                <c:pt idx="73">
                  <c:v>42766</c:v>
                </c:pt>
                <c:pt idx="74">
                  <c:v>42734</c:v>
                </c:pt>
                <c:pt idx="75">
                  <c:v>42704</c:v>
                </c:pt>
                <c:pt idx="76">
                  <c:v>42674</c:v>
                </c:pt>
                <c:pt idx="77">
                  <c:v>42643</c:v>
                </c:pt>
                <c:pt idx="78">
                  <c:v>42613</c:v>
                </c:pt>
                <c:pt idx="79">
                  <c:v>42580</c:v>
                </c:pt>
                <c:pt idx="80">
                  <c:v>42551</c:v>
                </c:pt>
                <c:pt idx="81">
                  <c:v>42521</c:v>
                </c:pt>
                <c:pt idx="82">
                  <c:v>42489</c:v>
                </c:pt>
                <c:pt idx="83">
                  <c:v>42460</c:v>
                </c:pt>
                <c:pt idx="84">
                  <c:v>42429</c:v>
                </c:pt>
                <c:pt idx="85">
                  <c:v>42398</c:v>
                </c:pt>
                <c:pt idx="86">
                  <c:v>42369</c:v>
                </c:pt>
                <c:pt idx="87">
                  <c:v>42338</c:v>
                </c:pt>
                <c:pt idx="88">
                  <c:v>42307</c:v>
                </c:pt>
                <c:pt idx="89">
                  <c:v>42277</c:v>
                </c:pt>
                <c:pt idx="90">
                  <c:v>42247</c:v>
                </c:pt>
                <c:pt idx="91">
                  <c:v>42216</c:v>
                </c:pt>
                <c:pt idx="92">
                  <c:v>42185</c:v>
                </c:pt>
                <c:pt idx="93">
                  <c:v>42153</c:v>
                </c:pt>
                <c:pt idx="94">
                  <c:v>42124</c:v>
                </c:pt>
                <c:pt idx="95">
                  <c:v>42094</c:v>
                </c:pt>
                <c:pt idx="96">
                  <c:v>42062</c:v>
                </c:pt>
                <c:pt idx="97">
                  <c:v>42034</c:v>
                </c:pt>
                <c:pt idx="98">
                  <c:v>42004</c:v>
                </c:pt>
                <c:pt idx="99">
                  <c:v>41971</c:v>
                </c:pt>
                <c:pt idx="100">
                  <c:v>41943</c:v>
                </c:pt>
                <c:pt idx="101">
                  <c:v>41912</c:v>
                </c:pt>
                <c:pt idx="102">
                  <c:v>41880</c:v>
                </c:pt>
                <c:pt idx="103">
                  <c:v>41851</c:v>
                </c:pt>
                <c:pt idx="104">
                  <c:v>41820</c:v>
                </c:pt>
                <c:pt idx="105">
                  <c:v>41789</c:v>
                </c:pt>
                <c:pt idx="106">
                  <c:v>41759</c:v>
                </c:pt>
                <c:pt idx="107">
                  <c:v>41729</c:v>
                </c:pt>
                <c:pt idx="108">
                  <c:v>41698</c:v>
                </c:pt>
                <c:pt idx="109">
                  <c:v>41670</c:v>
                </c:pt>
                <c:pt idx="110">
                  <c:v>41639</c:v>
                </c:pt>
                <c:pt idx="111">
                  <c:v>41607</c:v>
                </c:pt>
                <c:pt idx="112">
                  <c:v>41578</c:v>
                </c:pt>
                <c:pt idx="113">
                  <c:v>41547</c:v>
                </c:pt>
                <c:pt idx="114">
                  <c:v>41516</c:v>
                </c:pt>
                <c:pt idx="115">
                  <c:v>41486</c:v>
                </c:pt>
                <c:pt idx="116">
                  <c:v>41453</c:v>
                </c:pt>
                <c:pt idx="117">
                  <c:v>41425</c:v>
                </c:pt>
                <c:pt idx="118">
                  <c:v>41394</c:v>
                </c:pt>
                <c:pt idx="119">
                  <c:v>41362</c:v>
                </c:pt>
                <c:pt idx="120">
                  <c:v>41333</c:v>
                </c:pt>
              </c:numCache>
            </c:numRef>
          </c:cat>
          <c:val>
            <c:numRef>
              <c:f>'Stock Market Indices'!$F$4:$F$124</c:f>
              <c:numCache>
                <c:formatCode>0.0</c:formatCode>
                <c:ptCount val="121"/>
                <c:pt idx="0">
                  <c:v>34.128050000000002</c:v>
                </c:pt>
                <c:pt idx="1">
                  <c:v>34.086040000000004</c:v>
                </c:pt>
                <c:pt idx="2">
                  <c:v>33.14725</c:v>
                </c:pt>
                <c:pt idx="3">
                  <c:v>34.589769999999994</c:v>
                </c:pt>
                <c:pt idx="4">
                  <c:v>32.732950000000002</c:v>
                </c:pt>
                <c:pt idx="5">
                  <c:v>28.72551</c:v>
                </c:pt>
                <c:pt idx="6">
                  <c:v>31.510429999999999</c:v>
                </c:pt>
                <c:pt idx="7">
                  <c:v>32.845129999999997</c:v>
                </c:pt>
                <c:pt idx="8">
                  <c:v>30.77543</c:v>
                </c:pt>
                <c:pt idx="9">
                  <c:v>32.990120000000005</c:v>
                </c:pt>
                <c:pt idx="10">
                  <c:v>32.977209999999999</c:v>
                </c:pt>
                <c:pt idx="11">
                  <c:v>34.678350000000002</c:v>
                </c:pt>
                <c:pt idx="12">
                  <c:v>33.892600000000002</c:v>
                </c:pt>
                <c:pt idx="13">
                  <c:v>35.131860000000003</c:v>
                </c:pt>
                <c:pt idx="14">
                  <c:v>36.338300000000004</c:v>
                </c:pt>
                <c:pt idx="15">
                  <c:v>34.483719999999998</c:v>
                </c:pt>
                <c:pt idx="16">
                  <c:v>35.819559999999996</c:v>
                </c:pt>
                <c:pt idx="17">
                  <c:v>33.843919999999997</c:v>
                </c:pt>
                <c:pt idx="18">
                  <c:v>35.360730000000004</c:v>
                </c:pt>
                <c:pt idx="19">
                  <c:v>34.935470000000002</c:v>
                </c:pt>
                <c:pt idx="20">
                  <c:v>34.502510000000001</c:v>
                </c:pt>
                <c:pt idx="21">
                  <c:v>34.529449999999997</c:v>
                </c:pt>
                <c:pt idx="22">
                  <c:v>33.874849999999995</c:v>
                </c:pt>
                <c:pt idx="23">
                  <c:v>32.981550000000006</c:v>
                </c:pt>
                <c:pt idx="24">
                  <c:v>30.932369999999999</c:v>
                </c:pt>
                <c:pt idx="25">
                  <c:v>29.982620000000001</c:v>
                </c:pt>
                <c:pt idx="26">
                  <c:v>30.606480000000001</c:v>
                </c:pt>
                <c:pt idx="27">
                  <c:v>29.638639999999999</c:v>
                </c:pt>
                <c:pt idx="28">
                  <c:v>26.5016</c:v>
                </c:pt>
                <c:pt idx="29">
                  <c:v>27.781700000000001</c:v>
                </c:pt>
                <c:pt idx="30">
                  <c:v>28.430049999999998</c:v>
                </c:pt>
                <c:pt idx="31">
                  <c:v>26.428319999999999</c:v>
                </c:pt>
                <c:pt idx="32">
                  <c:v>25.81288</c:v>
                </c:pt>
                <c:pt idx="33">
                  <c:v>25.383110000000002</c:v>
                </c:pt>
                <c:pt idx="34">
                  <c:v>24.34572</c:v>
                </c:pt>
                <c:pt idx="35">
                  <c:v>21.917159999999999</c:v>
                </c:pt>
                <c:pt idx="36">
                  <c:v>25.40936</c:v>
                </c:pt>
                <c:pt idx="37">
                  <c:v>28.256029999999999</c:v>
                </c:pt>
                <c:pt idx="38">
                  <c:v>28.538439999999998</c:v>
                </c:pt>
                <c:pt idx="39">
                  <c:v>28.051410000000001</c:v>
                </c:pt>
                <c:pt idx="40">
                  <c:v>27.046230000000001</c:v>
                </c:pt>
                <c:pt idx="41">
                  <c:v>26.916830000000001</c:v>
                </c:pt>
                <c:pt idx="42">
                  <c:v>26.403279999999999</c:v>
                </c:pt>
                <c:pt idx="43">
                  <c:v>26.864270000000001</c:v>
                </c:pt>
                <c:pt idx="44">
                  <c:v>26.599959999999999</c:v>
                </c:pt>
                <c:pt idx="45">
                  <c:v>24.81504</c:v>
                </c:pt>
                <c:pt idx="46">
                  <c:v>26.59291</c:v>
                </c:pt>
                <c:pt idx="47">
                  <c:v>25.92868</c:v>
                </c:pt>
                <c:pt idx="48">
                  <c:v>25.916</c:v>
                </c:pt>
                <c:pt idx="49">
                  <c:v>24.999669999999998</c:v>
                </c:pt>
                <c:pt idx="50">
                  <c:v>23.327459999999999</c:v>
                </c:pt>
                <c:pt idx="51">
                  <c:v>25.538460000000001</c:v>
                </c:pt>
                <c:pt idx="52">
                  <c:v>25.115759999999998</c:v>
                </c:pt>
                <c:pt idx="53">
                  <c:v>26.458310000000001</c:v>
                </c:pt>
                <c:pt idx="54">
                  <c:v>25.96482</c:v>
                </c:pt>
                <c:pt idx="55">
                  <c:v>25.415189999999999</c:v>
                </c:pt>
                <c:pt idx="56">
                  <c:v>24.271409999999999</c:v>
                </c:pt>
                <c:pt idx="57">
                  <c:v>24.415839999999999</c:v>
                </c:pt>
                <c:pt idx="58">
                  <c:v>24.163150000000002</c:v>
                </c:pt>
                <c:pt idx="59">
                  <c:v>24.103110000000001</c:v>
                </c:pt>
                <c:pt idx="60">
                  <c:v>25.029199999999999</c:v>
                </c:pt>
                <c:pt idx="61">
                  <c:v>26.14939</c:v>
                </c:pt>
                <c:pt idx="62">
                  <c:v>24.71922</c:v>
                </c:pt>
                <c:pt idx="63">
                  <c:v>24.272349999999999</c:v>
                </c:pt>
                <c:pt idx="64">
                  <c:v>23.37724</c:v>
                </c:pt>
                <c:pt idx="65">
                  <c:v>22.405090000000001</c:v>
                </c:pt>
                <c:pt idx="66">
                  <c:v>21.9481</c:v>
                </c:pt>
                <c:pt idx="67">
                  <c:v>21.891119999999997</c:v>
                </c:pt>
                <c:pt idx="68">
                  <c:v>21.349630000000001</c:v>
                </c:pt>
                <c:pt idx="69">
                  <c:v>21.008650000000003</c:v>
                </c:pt>
                <c:pt idx="70">
                  <c:v>20.94051</c:v>
                </c:pt>
                <c:pt idx="71">
                  <c:v>20.663220000000003</c:v>
                </c:pt>
                <c:pt idx="72">
                  <c:v>20.812240000000003</c:v>
                </c:pt>
                <c:pt idx="73">
                  <c:v>19.864090000000001</c:v>
                </c:pt>
                <c:pt idx="74">
                  <c:v>19.762599999999999</c:v>
                </c:pt>
                <c:pt idx="75">
                  <c:v>19.12358</c:v>
                </c:pt>
                <c:pt idx="76">
                  <c:v>18.142419999999998</c:v>
                </c:pt>
                <c:pt idx="77">
                  <c:v>18.308150000000001</c:v>
                </c:pt>
                <c:pt idx="78">
                  <c:v>18.400880000000001</c:v>
                </c:pt>
                <c:pt idx="79">
                  <c:v>18.43224</c:v>
                </c:pt>
                <c:pt idx="80">
                  <c:v>17.92999</c:v>
                </c:pt>
                <c:pt idx="81">
                  <c:v>17.787200000000002</c:v>
                </c:pt>
                <c:pt idx="82">
                  <c:v>17.77364</c:v>
                </c:pt>
                <c:pt idx="83">
                  <c:v>17.685089999999999</c:v>
                </c:pt>
                <c:pt idx="84">
                  <c:v>16.516500000000001</c:v>
                </c:pt>
                <c:pt idx="85">
                  <c:v>16.4663</c:v>
                </c:pt>
                <c:pt idx="86">
                  <c:v>17.42503</c:v>
                </c:pt>
                <c:pt idx="87">
                  <c:v>17.719919999999998</c:v>
                </c:pt>
                <c:pt idx="88">
                  <c:v>17.663540000000001</c:v>
                </c:pt>
                <c:pt idx="89">
                  <c:v>16.284700000000001</c:v>
                </c:pt>
                <c:pt idx="90">
                  <c:v>16.528029999999998</c:v>
                </c:pt>
                <c:pt idx="91">
                  <c:v>17.689859999999999</c:v>
                </c:pt>
                <c:pt idx="92">
                  <c:v>17.619509999999998</c:v>
                </c:pt>
                <c:pt idx="93">
                  <c:v>18.010680000000001</c:v>
                </c:pt>
                <c:pt idx="94">
                  <c:v>17.840520000000001</c:v>
                </c:pt>
                <c:pt idx="95">
                  <c:v>17.776119999999999</c:v>
                </c:pt>
                <c:pt idx="96">
                  <c:v>18.1327</c:v>
                </c:pt>
                <c:pt idx="97">
                  <c:v>17.164950000000001</c:v>
                </c:pt>
                <c:pt idx="98">
                  <c:v>17.823070000000001</c:v>
                </c:pt>
                <c:pt idx="99">
                  <c:v>17.828240000000001</c:v>
                </c:pt>
                <c:pt idx="100">
                  <c:v>17.390520000000002</c:v>
                </c:pt>
                <c:pt idx="101">
                  <c:v>17.042900000000003</c:v>
                </c:pt>
                <c:pt idx="102">
                  <c:v>17.09845</c:v>
                </c:pt>
                <c:pt idx="103">
                  <c:v>16.563299999999998</c:v>
                </c:pt>
                <c:pt idx="104">
                  <c:v>16.826599999999999</c:v>
                </c:pt>
                <c:pt idx="105">
                  <c:v>16.717169999999999</c:v>
                </c:pt>
                <c:pt idx="106">
                  <c:v>16.580839999999998</c:v>
                </c:pt>
                <c:pt idx="107">
                  <c:v>16.457660000000001</c:v>
                </c:pt>
                <c:pt idx="108">
                  <c:v>16.321709999999999</c:v>
                </c:pt>
                <c:pt idx="109">
                  <c:v>15.69885</c:v>
                </c:pt>
                <c:pt idx="110">
                  <c:v>16.57666</c:v>
                </c:pt>
                <c:pt idx="111">
                  <c:v>16.086410000000001</c:v>
                </c:pt>
                <c:pt idx="112">
                  <c:v>15.54575</c:v>
                </c:pt>
                <c:pt idx="113">
                  <c:v>15.129670000000001</c:v>
                </c:pt>
                <c:pt idx="114">
                  <c:v>14.810309999999999</c:v>
                </c:pt>
                <c:pt idx="115">
                  <c:v>15.499540000000001</c:v>
                </c:pt>
                <c:pt idx="116">
                  <c:v>14.909600000000001</c:v>
                </c:pt>
                <c:pt idx="117">
                  <c:v>15.11557</c:v>
                </c:pt>
                <c:pt idx="118">
                  <c:v>14.839799999999999</c:v>
                </c:pt>
                <c:pt idx="119">
                  <c:v>14.57854</c:v>
                </c:pt>
                <c:pt idx="120">
                  <c:v>14.054489999999999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82A-4340-BFAB-25A1135C0969}"/>
            </c:ext>
          </c:extLst>
        </c:ser>
        <c:ser>
          <c:idx val="5"/>
          <c:order val="2"/>
          <c:tx>
            <c:strRef>
              <c:f>'Stock Market Indices'!$H$3</c:f>
              <c:strCache>
                <c:ptCount val="1"/>
                <c:pt idx="0">
                  <c:v>NASDAQ Composite Index (1000s)</c:v>
                </c:pt>
              </c:strCache>
            </c:strRef>
          </c:tx>
          <c:spPr>
            <a:ln w="28575" cap="rnd">
              <a:solidFill>
                <a:schemeClr val="tx2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'Stock Market Indices'!$B$4:$B$124</c:f>
              <c:numCache>
                <c:formatCode>m/d/yyyy</c:formatCode>
                <c:ptCount val="121"/>
                <c:pt idx="0">
                  <c:v>44973</c:v>
                </c:pt>
                <c:pt idx="1">
                  <c:v>44957</c:v>
                </c:pt>
                <c:pt idx="2">
                  <c:v>44925</c:v>
                </c:pt>
                <c:pt idx="3">
                  <c:v>44895</c:v>
                </c:pt>
                <c:pt idx="4">
                  <c:v>44865</c:v>
                </c:pt>
                <c:pt idx="5">
                  <c:v>44834</c:v>
                </c:pt>
                <c:pt idx="6">
                  <c:v>44804</c:v>
                </c:pt>
                <c:pt idx="7">
                  <c:v>44771</c:v>
                </c:pt>
                <c:pt idx="8">
                  <c:v>44742</c:v>
                </c:pt>
                <c:pt idx="9">
                  <c:v>44712</c:v>
                </c:pt>
                <c:pt idx="10">
                  <c:v>44680</c:v>
                </c:pt>
                <c:pt idx="11">
                  <c:v>44651</c:v>
                </c:pt>
                <c:pt idx="12">
                  <c:v>44620</c:v>
                </c:pt>
                <c:pt idx="13">
                  <c:v>44592</c:v>
                </c:pt>
                <c:pt idx="14">
                  <c:v>44561</c:v>
                </c:pt>
                <c:pt idx="15">
                  <c:v>44530</c:v>
                </c:pt>
                <c:pt idx="16">
                  <c:v>44498</c:v>
                </c:pt>
                <c:pt idx="17">
                  <c:v>44469</c:v>
                </c:pt>
                <c:pt idx="18">
                  <c:v>44439</c:v>
                </c:pt>
                <c:pt idx="19">
                  <c:v>44407</c:v>
                </c:pt>
                <c:pt idx="20">
                  <c:v>44377</c:v>
                </c:pt>
                <c:pt idx="21">
                  <c:v>44347</c:v>
                </c:pt>
                <c:pt idx="22">
                  <c:v>44316</c:v>
                </c:pt>
                <c:pt idx="23">
                  <c:v>44286</c:v>
                </c:pt>
                <c:pt idx="24">
                  <c:v>44253</c:v>
                </c:pt>
                <c:pt idx="25">
                  <c:v>44225</c:v>
                </c:pt>
                <c:pt idx="26">
                  <c:v>44196</c:v>
                </c:pt>
                <c:pt idx="27">
                  <c:v>44165</c:v>
                </c:pt>
                <c:pt idx="28">
                  <c:v>44134</c:v>
                </c:pt>
                <c:pt idx="29">
                  <c:v>44104</c:v>
                </c:pt>
                <c:pt idx="30">
                  <c:v>44074</c:v>
                </c:pt>
                <c:pt idx="31">
                  <c:v>44043</c:v>
                </c:pt>
                <c:pt idx="32">
                  <c:v>44012</c:v>
                </c:pt>
                <c:pt idx="33">
                  <c:v>43980</c:v>
                </c:pt>
                <c:pt idx="34">
                  <c:v>43951</c:v>
                </c:pt>
                <c:pt idx="35">
                  <c:v>43921</c:v>
                </c:pt>
                <c:pt idx="36">
                  <c:v>43889</c:v>
                </c:pt>
                <c:pt idx="37">
                  <c:v>43861</c:v>
                </c:pt>
                <c:pt idx="38">
                  <c:v>43830</c:v>
                </c:pt>
                <c:pt idx="39">
                  <c:v>43798</c:v>
                </c:pt>
                <c:pt idx="40">
                  <c:v>43769</c:v>
                </c:pt>
                <c:pt idx="41">
                  <c:v>43738</c:v>
                </c:pt>
                <c:pt idx="42">
                  <c:v>43707</c:v>
                </c:pt>
                <c:pt idx="43">
                  <c:v>43677</c:v>
                </c:pt>
                <c:pt idx="44">
                  <c:v>43644</c:v>
                </c:pt>
                <c:pt idx="45">
                  <c:v>43616</c:v>
                </c:pt>
                <c:pt idx="46">
                  <c:v>43585</c:v>
                </c:pt>
                <c:pt idx="47">
                  <c:v>43553</c:v>
                </c:pt>
                <c:pt idx="48">
                  <c:v>43524</c:v>
                </c:pt>
                <c:pt idx="49">
                  <c:v>43496</c:v>
                </c:pt>
                <c:pt idx="50">
                  <c:v>43465</c:v>
                </c:pt>
                <c:pt idx="51">
                  <c:v>43434</c:v>
                </c:pt>
                <c:pt idx="52">
                  <c:v>43404</c:v>
                </c:pt>
                <c:pt idx="53">
                  <c:v>43371</c:v>
                </c:pt>
                <c:pt idx="54">
                  <c:v>43343</c:v>
                </c:pt>
                <c:pt idx="55">
                  <c:v>43312</c:v>
                </c:pt>
                <c:pt idx="56">
                  <c:v>43280</c:v>
                </c:pt>
                <c:pt idx="57">
                  <c:v>43251</c:v>
                </c:pt>
                <c:pt idx="58">
                  <c:v>43220</c:v>
                </c:pt>
                <c:pt idx="59">
                  <c:v>43189</c:v>
                </c:pt>
                <c:pt idx="60">
                  <c:v>43159</c:v>
                </c:pt>
                <c:pt idx="61">
                  <c:v>43131</c:v>
                </c:pt>
                <c:pt idx="62">
                  <c:v>43098</c:v>
                </c:pt>
                <c:pt idx="63">
                  <c:v>43069</c:v>
                </c:pt>
                <c:pt idx="64">
                  <c:v>43039</c:v>
                </c:pt>
                <c:pt idx="65">
                  <c:v>43007</c:v>
                </c:pt>
                <c:pt idx="66">
                  <c:v>42978</c:v>
                </c:pt>
                <c:pt idx="67">
                  <c:v>42947</c:v>
                </c:pt>
                <c:pt idx="68">
                  <c:v>42916</c:v>
                </c:pt>
                <c:pt idx="69">
                  <c:v>42886</c:v>
                </c:pt>
                <c:pt idx="70">
                  <c:v>42853</c:v>
                </c:pt>
                <c:pt idx="71">
                  <c:v>42825</c:v>
                </c:pt>
                <c:pt idx="72">
                  <c:v>42794</c:v>
                </c:pt>
                <c:pt idx="73">
                  <c:v>42766</c:v>
                </c:pt>
                <c:pt idx="74">
                  <c:v>42734</c:v>
                </c:pt>
                <c:pt idx="75">
                  <c:v>42704</c:v>
                </c:pt>
                <c:pt idx="76">
                  <c:v>42674</c:v>
                </c:pt>
                <c:pt idx="77">
                  <c:v>42643</c:v>
                </c:pt>
                <c:pt idx="78">
                  <c:v>42613</c:v>
                </c:pt>
                <c:pt idx="79">
                  <c:v>42580</c:v>
                </c:pt>
                <c:pt idx="80">
                  <c:v>42551</c:v>
                </c:pt>
                <c:pt idx="81">
                  <c:v>42521</c:v>
                </c:pt>
                <c:pt idx="82">
                  <c:v>42489</c:v>
                </c:pt>
                <c:pt idx="83">
                  <c:v>42460</c:v>
                </c:pt>
                <c:pt idx="84">
                  <c:v>42429</c:v>
                </c:pt>
                <c:pt idx="85">
                  <c:v>42398</c:v>
                </c:pt>
                <c:pt idx="86">
                  <c:v>42369</c:v>
                </c:pt>
                <c:pt idx="87">
                  <c:v>42338</c:v>
                </c:pt>
                <c:pt idx="88">
                  <c:v>42307</c:v>
                </c:pt>
                <c:pt idx="89">
                  <c:v>42277</c:v>
                </c:pt>
                <c:pt idx="90">
                  <c:v>42247</c:v>
                </c:pt>
                <c:pt idx="91">
                  <c:v>42216</c:v>
                </c:pt>
                <c:pt idx="92">
                  <c:v>42185</c:v>
                </c:pt>
                <c:pt idx="93">
                  <c:v>42153</c:v>
                </c:pt>
                <c:pt idx="94">
                  <c:v>42124</c:v>
                </c:pt>
                <c:pt idx="95">
                  <c:v>42094</c:v>
                </c:pt>
                <c:pt idx="96">
                  <c:v>42062</c:v>
                </c:pt>
                <c:pt idx="97">
                  <c:v>42034</c:v>
                </c:pt>
                <c:pt idx="98">
                  <c:v>42004</c:v>
                </c:pt>
                <c:pt idx="99">
                  <c:v>41971</c:v>
                </c:pt>
                <c:pt idx="100">
                  <c:v>41943</c:v>
                </c:pt>
                <c:pt idx="101">
                  <c:v>41912</c:v>
                </c:pt>
                <c:pt idx="102">
                  <c:v>41880</c:v>
                </c:pt>
                <c:pt idx="103">
                  <c:v>41851</c:v>
                </c:pt>
                <c:pt idx="104">
                  <c:v>41820</c:v>
                </c:pt>
                <c:pt idx="105">
                  <c:v>41789</c:v>
                </c:pt>
                <c:pt idx="106">
                  <c:v>41759</c:v>
                </c:pt>
                <c:pt idx="107">
                  <c:v>41729</c:v>
                </c:pt>
                <c:pt idx="108">
                  <c:v>41698</c:v>
                </c:pt>
                <c:pt idx="109">
                  <c:v>41670</c:v>
                </c:pt>
                <c:pt idx="110">
                  <c:v>41639</c:v>
                </c:pt>
                <c:pt idx="111">
                  <c:v>41607</c:v>
                </c:pt>
                <c:pt idx="112">
                  <c:v>41578</c:v>
                </c:pt>
                <c:pt idx="113">
                  <c:v>41547</c:v>
                </c:pt>
                <c:pt idx="114">
                  <c:v>41516</c:v>
                </c:pt>
                <c:pt idx="115">
                  <c:v>41486</c:v>
                </c:pt>
                <c:pt idx="116">
                  <c:v>41453</c:v>
                </c:pt>
                <c:pt idx="117">
                  <c:v>41425</c:v>
                </c:pt>
                <c:pt idx="118">
                  <c:v>41394</c:v>
                </c:pt>
                <c:pt idx="119">
                  <c:v>41362</c:v>
                </c:pt>
                <c:pt idx="120">
                  <c:v>41333</c:v>
                </c:pt>
              </c:numCache>
            </c:numRef>
          </c:cat>
          <c:val>
            <c:numRef>
              <c:f>'Stock Market Indices'!$H$4:$H$124</c:f>
              <c:numCache>
                <c:formatCode>0.0</c:formatCode>
                <c:ptCount val="121"/>
                <c:pt idx="0">
                  <c:v>12.070589999999999</c:v>
                </c:pt>
                <c:pt idx="1">
                  <c:v>11.58455</c:v>
                </c:pt>
                <c:pt idx="2">
                  <c:v>10.466479999999999</c:v>
                </c:pt>
                <c:pt idx="3">
                  <c:v>11.468</c:v>
                </c:pt>
                <c:pt idx="4">
                  <c:v>10.988149999999999</c:v>
                </c:pt>
                <c:pt idx="5">
                  <c:v>10.575620000000001</c:v>
                </c:pt>
                <c:pt idx="6">
                  <c:v>11.8162</c:v>
                </c:pt>
                <c:pt idx="7">
                  <c:v>12.390690000000001</c:v>
                </c:pt>
                <c:pt idx="8">
                  <c:v>11.028739999999999</c:v>
                </c:pt>
                <c:pt idx="9">
                  <c:v>12.081389999999999</c:v>
                </c:pt>
                <c:pt idx="10">
                  <c:v>12.33464</c:v>
                </c:pt>
                <c:pt idx="11">
                  <c:v>14.22052</c:v>
                </c:pt>
                <c:pt idx="12">
                  <c:v>13.7514</c:v>
                </c:pt>
                <c:pt idx="13">
                  <c:v>14.239879999999999</c:v>
                </c:pt>
                <c:pt idx="14">
                  <c:v>15.644969999999999</c:v>
                </c:pt>
                <c:pt idx="15">
                  <c:v>15.537690000000001</c:v>
                </c:pt>
                <c:pt idx="16">
                  <c:v>15.498389999999999</c:v>
                </c:pt>
                <c:pt idx="17">
                  <c:v>14.44858</c:v>
                </c:pt>
                <c:pt idx="18">
                  <c:v>15.25924</c:v>
                </c:pt>
                <c:pt idx="19">
                  <c:v>14.67268</c:v>
                </c:pt>
                <c:pt idx="20">
                  <c:v>14.503950000000001</c:v>
                </c:pt>
                <c:pt idx="21">
                  <c:v>13.74874</c:v>
                </c:pt>
                <c:pt idx="22">
                  <c:v>13.962680000000001</c:v>
                </c:pt>
                <c:pt idx="23">
                  <c:v>13.246870000000001</c:v>
                </c:pt>
                <c:pt idx="24">
                  <c:v>13.192350000000001</c:v>
                </c:pt>
                <c:pt idx="25">
                  <c:v>13.070690000000001</c:v>
                </c:pt>
                <c:pt idx="26">
                  <c:v>12.88828</c:v>
                </c:pt>
                <c:pt idx="27">
                  <c:v>12.198739999999999</c:v>
                </c:pt>
                <c:pt idx="28">
                  <c:v>10.91159</c:v>
                </c:pt>
                <c:pt idx="29">
                  <c:v>11.16751</c:v>
                </c:pt>
                <c:pt idx="30">
                  <c:v>11.775459999999999</c:v>
                </c:pt>
                <c:pt idx="31">
                  <c:v>10.74527</c:v>
                </c:pt>
                <c:pt idx="32">
                  <c:v>10.058770000000001</c:v>
                </c:pt>
                <c:pt idx="33">
                  <c:v>9.4898700000000016</c:v>
                </c:pt>
                <c:pt idx="34">
                  <c:v>8.8895499999999998</c:v>
                </c:pt>
                <c:pt idx="35">
                  <c:v>7.7000999999999999</c:v>
                </c:pt>
                <c:pt idx="36">
                  <c:v>8.5673700000000004</c:v>
                </c:pt>
                <c:pt idx="37">
                  <c:v>9.1509400000000003</c:v>
                </c:pt>
                <c:pt idx="38">
                  <c:v>8.9725999999999999</c:v>
                </c:pt>
                <c:pt idx="39">
                  <c:v>8.6654699999999991</c:v>
                </c:pt>
                <c:pt idx="40">
                  <c:v>8.2923600000000004</c:v>
                </c:pt>
                <c:pt idx="41">
                  <c:v>7.9993400000000001</c:v>
                </c:pt>
                <c:pt idx="42">
                  <c:v>7.9628800000000002</c:v>
                </c:pt>
                <c:pt idx="43">
                  <c:v>8.1754200000000008</c:v>
                </c:pt>
                <c:pt idx="44">
                  <c:v>8.00624</c:v>
                </c:pt>
                <c:pt idx="45">
                  <c:v>7.4531499999999999</c:v>
                </c:pt>
                <c:pt idx="46">
                  <c:v>8.0953900000000001</c:v>
                </c:pt>
                <c:pt idx="47">
                  <c:v>7.7293199999999995</c:v>
                </c:pt>
                <c:pt idx="48">
                  <c:v>7.5325299999999995</c:v>
                </c:pt>
                <c:pt idx="49">
                  <c:v>7.2817400000000001</c:v>
                </c:pt>
                <c:pt idx="50">
                  <c:v>6.6352799999999998</c:v>
                </c:pt>
                <c:pt idx="51">
                  <c:v>7.3305400000000001</c:v>
                </c:pt>
                <c:pt idx="52">
                  <c:v>7.3058999999999994</c:v>
                </c:pt>
                <c:pt idx="53">
                  <c:v>8.0463500000000003</c:v>
                </c:pt>
                <c:pt idx="54">
                  <c:v>8.1095399999999991</c:v>
                </c:pt>
                <c:pt idx="55">
                  <c:v>7.6717899999999997</c:v>
                </c:pt>
                <c:pt idx="56">
                  <c:v>7.5103</c:v>
                </c:pt>
                <c:pt idx="57">
                  <c:v>7.4421200000000001</c:v>
                </c:pt>
                <c:pt idx="58">
                  <c:v>7.0662700000000003</c:v>
                </c:pt>
                <c:pt idx="59">
                  <c:v>7.0634499999999996</c:v>
                </c:pt>
                <c:pt idx="60">
                  <c:v>7.2730100000000002</c:v>
                </c:pt>
                <c:pt idx="61">
                  <c:v>7.4114799999999992</c:v>
                </c:pt>
                <c:pt idx="62">
                  <c:v>6.9033899999999999</c:v>
                </c:pt>
                <c:pt idx="63">
                  <c:v>6.8739699999999999</c:v>
                </c:pt>
                <c:pt idx="64">
                  <c:v>6.7276699999999998</c:v>
                </c:pt>
                <c:pt idx="65">
                  <c:v>6.4959600000000002</c:v>
                </c:pt>
                <c:pt idx="66">
                  <c:v>6.4286599999999998</c:v>
                </c:pt>
                <c:pt idx="67">
                  <c:v>6.3481199999999998</c:v>
                </c:pt>
                <c:pt idx="68">
                  <c:v>6.1404199999999998</c:v>
                </c:pt>
                <c:pt idx="69">
                  <c:v>6.1985200000000003</c:v>
                </c:pt>
                <c:pt idx="70">
                  <c:v>6.0476099999999997</c:v>
                </c:pt>
                <c:pt idx="71">
                  <c:v>5.91174</c:v>
                </c:pt>
                <c:pt idx="72">
                  <c:v>5.8254399999999995</c:v>
                </c:pt>
                <c:pt idx="73">
                  <c:v>5.6147900000000002</c:v>
                </c:pt>
                <c:pt idx="74">
                  <c:v>5.3831199999999999</c:v>
                </c:pt>
                <c:pt idx="75">
                  <c:v>5.3236800000000004</c:v>
                </c:pt>
                <c:pt idx="76">
                  <c:v>5.1891400000000001</c:v>
                </c:pt>
                <c:pt idx="77">
                  <c:v>5.3120000000000003</c:v>
                </c:pt>
                <c:pt idx="78">
                  <c:v>5.2132200000000006</c:v>
                </c:pt>
                <c:pt idx="79">
                  <c:v>5.1621300000000003</c:v>
                </c:pt>
                <c:pt idx="80">
                  <c:v>4.84267</c:v>
                </c:pt>
                <c:pt idx="81">
                  <c:v>4.9480600000000008</c:v>
                </c:pt>
                <c:pt idx="82">
                  <c:v>4.77536</c:v>
                </c:pt>
                <c:pt idx="83">
                  <c:v>4.8698500000000005</c:v>
                </c:pt>
                <c:pt idx="84">
                  <c:v>4.5579499999999999</c:v>
                </c:pt>
                <c:pt idx="85">
                  <c:v>4.61395</c:v>
                </c:pt>
                <c:pt idx="86">
                  <c:v>5.0074100000000001</c:v>
                </c:pt>
                <c:pt idx="87">
                  <c:v>5.10867</c:v>
                </c:pt>
                <c:pt idx="88">
                  <c:v>5.05375</c:v>
                </c:pt>
                <c:pt idx="89">
                  <c:v>4.6201699999999999</c:v>
                </c:pt>
                <c:pt idx="90">
                  <c:v>4.77651</c:v>
                </c:pt>
                <c:pt idx="91">
                  <c:v>5.1282800000000002</c:v>
                </c:pt>
                <c:pt idx="92">
                  <c:v>4.9868699999999997</c:v>
                </c:pt>
                <c:pt idx="93">
                  <c:v>5.07003</c:v>
                </c:pt>
                <c:pt idx="94">
                  <c:v>4.9414199999999999</c:v>
                </c:pt>
                <c:pt idx="95">
                  <c:v>4.9008900000000004</c:v>
                </c:pt>
                <c:pt idx="96">
                  <c:v>4.9635299999999996</c:v>
                </c:pt>
                <c:pt idx="97">
                  <c:v>4.6352399999999996</c:v>
                </c:pt>
                <c:pt idx="98">
                  <c:v>4.7360500000000005</c:v>
                </c:pt>
                <c:pt idx="99">
                  <c:v>4.7916300000000005</c:v>
                </c:pt>
                <c:pt idx="100">
                  <c:v>4.6307399999999994</c:v>
                </c:pt>
                <c:pt idx="101">
                  <c:v>4.4933900000000007</c:v>
                </c:pt>
                <c:pt idx="102">
                  <c:v>4.5802700000000005</c:v>
                </c:pt>
                <c:pt idx="103">
                  <c:v>4.3697700000000008</c:v>
                </c:pt>
                <c:pt idx="104">
                  <c:v>4.4081800000000007</c:v>
                </c:pt>
                <c:pt idx="105">
                  <c:v>4.2426199999999996</c:v>
                </c:pt>
                <c:pt idx="106">
                  <c:v>4.11456</c:v>
                </c:pt>
                <c:pt idx="107">
                  <c:v>4.1989900000000002</c:v>
                </c:pt>
                <c:pt idx="108">
                  <c:v>4.3081199999999997</c:v>
                </c:pt>
                <c:pt idx="109">
                  <c:v>4.1038800000000002</c:v>
                </c:pt>
                <c:pt idx="110">
                  <c:v>4.17659</c:v>
                </c:pt>
                <c:pt idx="111">
                  <c:v>4.0598900000000002</c:v>
                </c:pt>
                <c:pt idx="112">
                  <c:v>3.9197100000000002</c:v>
                </c:pt>
                <c:pt idx="113">
                  <c:v>3.7714799999999999</c:v>
                </c:pt>
                <c:pt idx="114">
                  <c:v>3.5898699999999999</c:v>
                </c:pt>
                <c:pt idx="115">
                  <c:v>3.6263700000000001</c:v>
                </c:pt>
                <c:pt idx="116">
                  <c:v>3.4032499999999999</c:v>
                </c:pt>
                <c:pt idx="117">
                  <c:v>3.4559099999999998</c:v>
                </c:pt>
                <c:pt idx="118">
                  <c:v>3.3287900000000001</c:v>
                </c:pt>
                <c:pt idx="119">
                  <c:v>3.2675200000000002</c:v>
                </c:pt>
                <c:pt idx="120">
                  <c:v>3.1601900000000001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82A-4340-BFAB-25A1135C09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38572464"/>
        <c:axId val="1538573296"/>
      </c:lineChart>
      <c:dateAx>
        <c:axId val="1538572464"/>
        <c:scaling>
          <c:orientation val="minMax"/>
          <c:max val="44926"/>
          <c:min val="42369"/>
        </c:scaling>
        <c:delete val="0"/>
        <c:axPos val="b"/>
        <c:numFmt formatCode="yyyy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38573296"/>
        <c:crosses val="autoZero"/>
        <c:auto val="1"/>
        <c:lblOffset val="100"/>
        <c:baseTimeUnit val="days"/>
        <c:majorUnit val="12"/>
        <c:majorTimeUnit val="months"/>
      </c:dateAx>
      <c:valAx>
        <c:axId val="1538573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Index Values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38572464"/>
        <c:crosses val="autoZero"/>
        <c:crossBetween val="between"/>
      </c:valAx>
      <c:spPr>
        <a:noFill/>
        <a:ln>
          <a:solidFill>
            <a:schemeClr val="tx1">
              <a:lumMod val="50000"/>
              <a:lumOff val="50000"/>
            </a:schemeClr>
          </a:solidFill>
        </a:ln>
        <a:effectLst/>
      </c:spPr>
    </c:plotArea>
    <c:legend>
      <c:legendPos val="b"/>
      <c:layout>
        <c:manualLayout>
          <c:xMode val="edge"/>
          <c:yMode val="edge"/>
          <c:x val="2.0684008105892167E-2"/>
          <c:y val="7.017359676980435E-2"/>
          <c:w val="0.67835032355154579"/>
          <c:h val="0.1920868679138596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900" b="1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354624021705862E-2"/>
          <c:y val="2.9389749718078659E-2"/>
          <c:w val="0.88186621327243353"/>
          <c:h val="0.8348295755044151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WTI Oil Price (US$/bbl; left axis)</c:v>
                </c:pt>
              </c:strCache>
            </c:strRef>
          </c:tx>
          <c:spPr>
            <a:ln w="34925" cap="rnd">
              <a:solidFill>
                <a:schemeClr val="tx2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Sheet1!$A$2:$A$29</c:f>
              <c:numCache>
                <c:formatCode>[$-409]mmm\-yy;@</c:formatCode>
                <c:ptCount val="28"/>
                <c:pt idx="0">
                  <c:v>42460</c:v>
                </c:pt>
                <c:pt idx="1">
                  <c:v>42551</c:v>
                </c:pt>
                <c:pt idx="2">
                  <c:v>42643</c:v>
                </c:pt>
                <c:pt idx="3">
                  <c:v>42735</c:v>
                </c:pt>
                <c:pt idx="4">
                  <c:v>42825</c:v>
                </c:pt>
                <c:pt idx="5">
                  <c:v>42916</c:v>
                </c:pt>
                <c:pt idx="6">
                  <c:v>43008</c:v>
                </c:pt>
                <c:pt idx="7">
                  <c:v>43100</c:v>
                </c:pt>
                <c:pt idx="8">
                  <c:v>43190</c:v>
                </c:pt>
                <c:pt idx="9">
                  <c:v>43281</c:v>
                </c:pt>
                <c:pt idx="10">
                  <c:v>43373</c:v>
                </c:pt>
                <c:pt idx="11">
                  <c:v>43465</c:v>
                </c:pt>
                <c:pt idx="12">
                  <c:v>43555</c:v>
                </c:pt>
                <c:pt idx="13">
                  <c:v>43646</c:v>
                </c:pt>
                <c:pt idx="14">
                  <c:v>43738</c:v>
                </c:pt>
                <c:pt idx="15">
                  <c:v>43830</c:v>
                </c:pt>
                <c:pt idx="16">
                  <c:v>43921</c:v>
                </c:pt>
                <c:pt idx="17">
                  <c:v>44012</c:v>
                </c:pt>
                <c:pt idx="18">
                  <c:v>44104</c:v>
                </c:pt>
                <c:pt idx="19">
                  <c:v>44196</c:v>
                </c:pt>
                <c:pt idx="20">
                  <c:v>44286</c:v>
                </c:pt>
                <c:pt idx="21">
                  <c:v>44377</c:v>
                </c:pt>
                <c:pt idx="22">
                  <c:v>44469</c:v>
                </c:pt>
                <c:pt idx="23">
                  <c:v>44561</c:v>
                </c:pt>
                <c:pt idx="24">
                  <c:v>44651</c:v>
                </c:pt>
                <c:pt idx="25">
                  <c:v>44742</c:v>
                </c:pt>
                <c:pt idx="26">
                  <c:v>44834</c:v>
                </c:pt>
                <c:pt idx="27">
                  <c:v>44926</c:v>
                </c:pt>
              </c:numCache>
            </c:numRef>
          </c:cat>
          <c:val>
            <c:numRef>
              <c:f>Sheet1!$B$2:$B$29</c:f>
              <c:numCache>
                <c:formatCode>General</c:formatCode>
                <c:ptCount val="28"/>
                <c:pt idx="0">
                  <c:v>33.295819999999999</c:v>
                </c:pt>
                <c:pt idx="1">
                  <c:v>45.493740000000003</c:v>
                </c:pt>
                <c:pt idx="2">
                  <c:v>44.876519999999999</c:v>
                </c:pt>
                <c:pt idx="3">
                  <c:v>49.195650000000001</c:v>
                </c:pt>
                <c:pt idx="4">
                  <c:v>51.777670000000001</c:v>
                </c:pt>
                <c:pt idx="5">
                  <c:v>48.24615</c:v>
                </c:pt>
                <c:pt idx="6">
                  <c:v>48.151949999999999</c:v>
                </c:pt>
                <c:pt idx="7">
                  <c:v>55.369570000000003</c:v>
                </c:pt>
                <c:pt idx="8">
                  <c:v>62.889879999999998</c:v>
                </c:pt>
                <c:pt idx="9">
                  <c:v>67.962419999999995</c:v>
                </c:pt>
                <c:pt idx="10">
                  <c:v>69.674239999999998</c:v>
                </c:pt>
                <c:pt idx="11">
                  <c:v>58.826410000000003</c:v>
                </c:pt>
                <c:pt idx="12">
                  <c:v>54.870780000000003</c:v>
                </c:pt>
                <c:pt idx="13">
                  <c:v>59.808129999999998</c:v>
                </c:pt>
                <c:pt idx="14">
                  <c:v>56.431080000000001</c:v>
                </c:pt>
                <c:pt idx="15">
                  <c:v>56.945430000000002</c:v>
                </c:pt>
                <c:pt idx="16">
                  <c:v>45.87659</c:v>
                </c:pt>
                <c:pt idx="17">
                  <c:v>27.801760000000002</c:v>
                </c:pt>
                <c:pt idx="18">
                  <c:v>40.917499999999997</c:v>
                </c:pt>
                <c:pt idx="19">
                  <c:v>42.575870000000002</c:v>
                </c:pt>
                <c:pt idx="20">
                  <c:v>57.79589</c:v>
                </c:pt>
                <c:pt idx="21">
                  <c:v>66.08</c:v>
                </c:pt>
                <c:pt idx="22">
                  <c:v>70.572720000000004</c:v>
                </c:pt>
                <c:pt idx="23">
                  <c:v>77.323369999999997</c:v>
                </c:pt>
                <c:pt idx="24">
                  <c:v>94.54034</c:v>
                </c:pt>
                <c:pt idx="25">
                  <c:v>108.667</c:v>
                </c:pt>
                <c:pt idx="26">
                  <c:v>91.849130000000002</c:v>
                </c:pt>
                <c:pt idx="27">
                  <c:v>82.832390000000004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C0D-4BC6-9327-5B5CB2103B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09013423"/>
        <c:axId val="2109018831"/>
      </c:lineChart>
      <c:lineChart>
        <c:grouping val="standard"/>
        <c:varyColors val="0"/>
        <c:ser>
          <c:idx val="2"/>
          <c:order val="1"/>
          <c:tx>
            <c:strRef>
              <c:f>Sheet1!$D$1</c:f>
              <c:strCache>
                <c:ptCount val="1"/>
                <c:pt idx="0">
                  <c:v>QGDP Growth (%; right axis)</c:v>
                </c:pt>
              </c:strCache>
            </c:strRef>
          </c:tx>
          <c:spPr>
            <a:ln w="34925" cap="rnd">
              <a:solidFill>
                <a:srgbClr val="C9053D"/>
              </a:solidFill>
              <a:round/>
            </a:ln>
            <a:effectLst/>
          </c:spPr>
          <c:marker>
            <c:symbol val="none"/>
          </c:marker>
          <c:cat>
            <c:numRef>
              <c:f>Sheet1!$A$2:$A$29</c:f>
              <c:numCache>
                <c:formatCode>[$-409]mmm\-yy;@</c:formatCode>
                <c:ptCount val="28"/>
                <c:pt idx="0">
                  <c:v>42460</c:v>
                </c:pt>
                <c:pt idx="1">
                  <c:v>42551</c:v>
                </c:pt>
                <c:pt idx="2">
                  <c:v>42643</c:v>
                </c:pt>
                <c:pt idx="3">
                  <c:v>42735</c:v>
                </c:pt>
                <c:pt idx="4">
                  <c:v>42825</c:v>
                </c:pt>
                <c:pt idx="5">
                  <c:v>42916</c:v>
                </c:pt>
                <c:pt idx="6">
                  <c:v>43008</c:v>
                </c:pt>
                <c:pt idx="7">
                  <c:v>43100</c:v>
                </c:pt>
                <c:pt idx="8">
                  <c:v>43190</c:v>
                </c:pt>
                <c:pt idx="9">
                  <c:v>43281</c:v>
                </c:pt>
                <c:pt idx="10">
                  <c:v>43373</c:v>
                </c:pt>
                <c:pt idx="11">
                  <c:v>43465</c:v>
                </c:pt>
                <c:pt idx="12">
                  <c:v>43555</c:v>
                </c:pt>
                <c:pt idx="13">
                  <c:v>43646</c:v>
                </c:pt>
                <c:pt idx="14">
                  <c:v>43738</c:v>
                </c:pt>
                <c:pt idx="15">
                  <c:v>43830</c:v>
                </c:pt>
                <c:pt idx="16">
                  <c:v>43921</c:v>
                </c:pt>
                <c:pt idx="17">
                  <c:v>44012</c:v>
                </c:pt>
                <c:pt idx="18">
                  <c:v>44104</c:v>
                </c:pt>
                <c:pt idx="19">
                  <c:v>44196</c:v>
                </c:pt>
                <c:pt idx="20">
                  <c:v>44286</c:v>
                </c:pt>
                <c:pt idx="21">
                  <c:v>44377</c:v>
                </c:pt>
                <c:pt idx="22">
                  <c:v>44469</c:v>
                </c:pt>
                <c:pt idx="23">
                  <c:v>44561</c:v>
                </c:pt>
                <c:pt idx="24">
                  <c:v>44651</c:v>
                </c:pt>
                <c:pt idx="25">
                  <c:v>44742</c:v>
                </c:pt>
                <c:pt idx="26">
                  <c:v>44834</c:v>
                </c:pt>
                <c:pt idx="27">
                  <c:v>44926</c:v>
                </c:pt>
              </c:numCache>
            </c:numRef>
          </c:cat>
          <c:val>
            <c:numRef>
              <c:f>Sheet1!$D$2:$D$29</c:f>
              <c:numCache>
                <c:formatCode>General</c:formatCode>
                <c:ptCount val="28"/>
                <c:pt idx="0">
                  <c:v>-3.153952311818542</c:v>
                </c:pt>
                <c:pt idx="1">
                  <c:v>-7.0942437909193963</c:v>
                </c:pt>
                <c:pt idx="2">
                  <c:v>-9.898337040480742</c:v>
                </c:pt>
                <c:pt idx="3">
                  <c:v>-5.3754170224893709</c:v>
                </c:pt>
                <c:pt idx="4">
                  <c:v>-8.3518415443148193</c:v>
                </c:pt>
                <c:pt idx="5">
                  <c:v>-3.9952040721359494</c:v>
                </c:pt>
                <c:pt idx="6">
                  <c:v>-1.066855453945037</c:v>
                </c:pt>
                <c:pt idx="7">
                  <c:v>-4.4078751159866369</c:v>
                </c:pt>
                <c:pt idx="8">
                  <c:v>-0.36140959386276039</c:v>
                </c:pt>
                <c:pt idx="9">
                  <c:v>8.359183721611263E-2</c:v>
                </c:pt>
                <c:pt idx="10">
                  <c:v>-1.2817160504622005</c:v>
                </c:pt>
                <c:pt idx="11">
                  <c:v>-3.5531779545223463</c:v>
                </c:pt>
                <c:pt idx="12">
                  <c:v>-0.79156902389696526</c:v>
                </c:pt>
                <c:pt idx="13">
                  <c:v>-1.7631016585812676</c:v>
                </c:pt>
                <c:pt idx="14">
                  <c:v>1.2751455266826639</c:v>
                </c:pt>
                <c:pt idx="15">
                  <c:v>3.3739607460824494</c:v>
                </c:pt>
                <c:pt idx="16">
                  <c:v>-1.4310788382870809</c:v>
                </c:pt>
                <c:pt idx="17">
                  <c:v>-13.437655991479701</c:v>
                </c:pt>
                <c:pt idx="18">
                  <c:v>-10.080834660838001</c:v>
                </c:pt>
                <c:pt idx="19">
                  <c:v>-9.9491093788752529</c:v>
                </c:pt>
                <c:pt idx="20">
                  <c:v>-8.1252576184212106</c:v>
                </c:pt>
                <c:pt idx="21">
                  <c:v>1.2857203791258209</c:v>
                </c:pt>
                <c:pt idx="22">
                  <c:v>1.4976558601265788</c:v>
                </c:pt>
                <c:pt idx="23">
                  <c:v>0.41025206616502885</c:v>
                </c:pt>
                <c:pt idx="24">
                  <c:v>1.6206747858503068</c:v>
                </c:pt>
                <c:pt idx="25">
                  <c:v>6.5791431550516366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C0D-4BC6-9327-5B5CB2103B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0398479"/>
        <c:axId val="210407215"/>
      </c:lineChart>
      <c:dateAx>
        <c:axId val="2109013423"/>
        <c:scaling>
          <c:orientation val="minMax"/>
        </c:scaling>
        <c:delete val="0"/>
        <c:axPos val="b"/>
        <c:numFmt formatCode="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109018831"/>
        <c:crosses val="autoZero"/>
        <c:auto val="1"/>
        <c:lblOffset val="100"/>
        <c:baseTimeUnit val="months"/>
        <c:majorUnit val="12"/>
        <c:majorTimeUnit val="months"/>
      </c:dateAx>
      <c:valAx>
        <c:axId val="2109018831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dirty="0"/>
                  <a:t>US$/</a:t>
                </a:r>
                <a:r>
                  <a:rPr lang="en-US" dirty="0" err="1"/>
                  <a:t>bbl</a:t>
                </a:r>
                <a:endParaRPr lang="en-TT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8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109013423"/>
        <c:crosses val="autoZero"/>
        <c:crossBetween val="between"/>
      </c:valAx>
      <c:valAx>
        <c:axId val="210407215"/>
        <c:scaling>
          <c:orientation val="minMax"/>
        </c:scaling>
        <c:delete val="0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noFill/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TT" dirty="0"/>
                  <a:t>Per 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8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#,##0.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10398479"/>
        <c:crosses val="max"/>
        <c:crossBetween val="between"/>
      </c:valAx>
      <c:dateAx>
        <c:axId val="210398479"/>
        <c:scaling>
          <c:orientation val="minMax"/>
        </c:scaling>
        <c:delete val="1"/>
        <c:axPos val="b"/>
        <c:numFmt formatCode="[$-409]mmm\-yy;@" sourceLinked="1"/>
        <c:majorTickMark val="out"/>
        <c:minorTickMark val="none"/>
        <c:tickLblPos val="nextTo"/>
        <c:crossAx val="210407215"/>
        <c:crosses val="autoZero"/>
        <c:auto val="1"/>
        <c:lblOffset val="100"/>
        <c:baseTimeUnit val="months"/>
      </c:dateAx>
      <c:spPr>
        <a:noFill/>
        <a:ln>
          <a:solidFill>
            <a:schemeClr val="tx1">
              <a:lumMod val="50000"/>
              <a:lumOff val="50000"/>
            </a:schemeClr>
          </a:solidFill>
        </a:ln>
        <a:effectLst/>
      </c:spPr>
    </c:plotArea>
    <c:legend>
      <c:legendPos val="b"/>
      <c:layout>
        <c:manualLayout>
          <c:xMode val="edge"/>
          <c:yMode val="edge"/>
          <c:x val="6.8232977944510956E-2"/>
          <c:y val="5.9064003734279877E-2"/>
          <c:w val="0.42722639942913049"/>
          <c:h val="0.116817223283258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 b="1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7360873922342756E-2"/>
          <c:y val="0.11378825864205584"/>
          <c:w val="0.935077254065526"/>
          <c:h val="0.77767443006473946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Sheet1!$E$1</c:f>
              <c:strCache>
                <c:ptCount val="1"/>
                <c:pt idx="0">
                  <c:v>Energy Exports (US$Bn; right axis)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Sheet1!$A$2:$A$29</c:f>
              <c:numCache>
                <c:formatCode>[$-409]mmm\-yy;@</c:formatCode>
                <c:ptCount val="28"/>
                <c:pt idx="0">
                  <c:v>42460</c:v>
                </c:pt>
                <c:pt idx="1">
                  <c:v>42551</c:v>
                </c:pt>
                <c:pt idx="2">
                  <c:v>42643</c:v>
                </c:pt>
                <c:pt idx="3">
                  <c:v>42735</c:v>
                </c:pt>
                <c:pt idx="4">
                  <c:v>42825</c:v>
                </c:pt>
                <c:pt idx="5">
                  <c:v>42916</c:v>
                </c:pt>
                <c:pt idx="6">
                  <c:v>43008</c:v>
                </c:pt>
                <c:pt idx="7">
                  <c:v>43100</c:v>
                </c:pt>
                <c:pt idx="8">
                  <c:v>43190</c:v>
                </c:pt>
                <c:pt idx="9">
                  <c:v>43281</c:v>
                </c:pt>
                <c:pt idx="10">
                  <c:v>43373</c:v>
                </c:pt>
                <c:pt idx="11">
                  <c:v>43465</c:v>
                </c:pt>
                <c:pt idx="12">
                  <c:v>43555</c:v>
                </c:pt>
                <c:pt idx="13">
                  <c:v>43646</c:v>
                </c:pt>
                <c:pt idx="14">
                  <c:v>43738</c:v>
                </c:pt>
                <c:pt idx="15">
                  <c:v>43830</c:v>
                </c:pt>
                <c:pt idx="16">
                  <c:v>43921</c:v>
                </c:pt>
                <c:pt idx="17">
                  <c:v>44012</c:v>
                </c:pt>
                <c:pt idx="18">
                  <c:v>44104</c:v>
                </c:pt>
                <c:pt idx="19">
                  <c:v>44196</c:v>
                </c:pt>
                <c:pt idx="20">
                  <c:v>44286</c:v>
                </c:pt>
                <c:pt idx="21">
                  <c:v>44377</c:v>
                </c:pt>
                <c:pt idx="22">
                  <c:v>44469</c:v>
                </c:pt>
                <c:pt idx="23">
                  <c:v>44561</c:v>
                </c:pt>
                <c:pt idx="24">
                  <c:v>44651</c:v>
                </c:pt>
                <c:pt idx="25">
                  <c:v>44742</c:v>
                </c:pt>
                <c:pt idx="26">
                  <c:v>44834</c:v>
                </c:pt>
                <c:pt idx="27">
                  <c:v>44926</c:v>
                </c:pt>
              </c:numCache>
            </c:numRef>
          </c:cat>
          <c:val>
            <c:numRef>
              <c:f>Sheet1!$E$2:$E$29</c:f>
              <c:numCache>
                <c:formatCode>General</c:formatCode>
                <c:ptCount val="28"/>
                <c:pt idx="0">
                  <c:v>1.6232823376274292</c:v>
                </c:pt>
                <c:pt idx="1">
                  <c:v>1.6387661849108521</c:v>
                </c:pt>
                <c:pt idx="2">
                  <c:v>1.564565666346577</c:v>
                </c:pt>
                <c:pt idx="3">
                  <c:v>1.8232600917334703</c:v>
                </c:pt>
                <c:pt idx="4">
                  <c:v>1.9967685492864238</c:v>
                </c:pt>
                <c:pt idx="5">
                  <c:v>1.8247463553202175</c:v>
                </c:pt>
                <c:pt idx="6">
                  <c:v>1.920438422406141</c:v>
                </c:pt>
                <c:pt idx="7">
                  <c:v>2.1257890524714309</c:v>
                </c:pt>
                <c:pt idx="8">
                  <c:v>2.5197603039094383</c:v>
                </c:pt>
                <c:pt idx="9">
                  <c:v>2.3829580827826429</c:v>
                </c:pt>
                <c:pt idx="10">
                  <c:v>2.2109074221362066</c:v>
                </c:pt>
                <c:pt idx="11">
                  <c:v>1.9763044782143093</c:v>
                </c:pt>
                <c:pt idx="12">
                  <c:v>2.0811450538515164</c:v>
                </c:pt>
                <c:pt idx="13">
                  <c:v>1.7568775191865662</c:v>
                </c:pt>
                <c:pt idx="14">
                  <c:v>1.5229109831661063</c:v>
                </c:pt>
                <c:pt idx="15">
                  <c:v>1.6126750820329989</c:v>
                </c:pt>
                <c:pt idx="16">
                  <c:v>1.3205230291339689</c:v>
                </c:pt>
                <c:pt idx="17">
                  <c:v>0.91370422310384058</c:v>
                </c:pt>
                <c:pt idx="18">
                  <c:v>1.0076520098354886</c:v>
                </c:pt>
                <c:pt idx="19">
                  <c:v>1.1153190284260455</c:v>
                </c:pt>
                <c:pt idx="20">
                  <c:v>1.6856343215529181</c:v>
                </c:pt>
                <c:pt idx="21">
                  <c:v>1.9141964230332031</c:v>
                </c:pt>
                <c:pt idx="22">
                  <c:v>2.2302805155172254</c:v>
                </c:pt>
                <c:pt idx="23">
                  <c:v>3.1319859385379414</c:v>
                </c:pt>
                <c:pt idx="24">
                  <c:v>3.5393019443503881</c:v>
                </c:pt>
                <c:pt idx="25">
                  <c:v>3.9068830223990343</c:v>
                </c:pt>
                <c:pt idx="26">
                  <c:v>3.8280516693540112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E8-4D48-BB0F-C3F6D01183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2109013423"/>
        <c:axId val="2109018831"/>
      </c:barChart>
      <c:dateAx>
        <c:axId val="2109013423"/>
        <c:scaling>
          <c:orientation val="minMax"/>
        </c:scaling>
        <c:delete val="0"/>
        <c:axPos val="b"/>
        <c:numFmt formatCode="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109018831"/>
        <c:crosses val="autoZero"/>
        <c:auto val="1"/>
        <c:lblOffset val="100"/>
        <c:baseTimeUnit val="months"/>
        <c:majorUnit val="12"/>
        <c:majorTimeUnit val="months"/>
      </c:dateAx>
      <c:valAx>
        <c:axId val="2109018831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TT" dirty="0" err="1"/>
                  <a:t>US$Bn</a:t>
                </a:r>
                <a:endParaRPr lang="en-TT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8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109013423"/>
        <c:crosses val="autoZero"/>
        <c:crossBetween val="between"/>
      </c:valAx>
      <c:spPr>
        <a:noFill/>
        <a:ln>
          <a:solidFill>
            <a:schemeClr val="tx1">
              <a:lumMod val="50000"/>
              <a:lumOff val="50000"/>
            </a:schemeClr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 b="1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758883761100856E-2"/>
          <c:y val="5.562206195801337E-2"/>
          <c:w val="0.82605615074175431"/>
          <c:h val="0.60913457327221232"/>
        </c:manualLayout>
      </c:layou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Inflation</c:v>
                </c:pt>
              </c:strCache>
            </c:strRef>
          </c:tx>
          <c:spPr>
            <a:ln w="28575" cap="rnd">
              <a:solidFill>
                <a:srgbClr val="7CBE34"/>
              </a:solidFill>
              <a:round/>
            </a:ln>
            <a:effectLst/>
          </c:spPr>
          <c:marker>
            <c:symbol val="none"/>
          </c:marker>
          <c:cat>
            <c:numRef>
              <c:f>Sheet1!$A$2:$A$32</c:f>
              <c:numCache>
                <c:formatCode>mmm\-yy</c:formatCode>
                <c:ptCount val="31"/>
                <c:pt idx="0">
                  <c:v>42064</c:v>
                </c:pt>
                <c:pt idx="1">
                  <c:v>42156</c:v>
                </c:pt>
                <c:pt idx="2">
                  <c:v>42248</c:v>
                </c:pt>
                <c:pt idx="3">
                  <c:v>42339</c:v>
                </c:pt>
                <c:pt idx="4">
                  <c:v>42430</c:v>
                </c:pt>
                <c:pt idx="5">
                  <c:v>42522</c:v>
                </c:pt>
                <c:pt idx="6">
                  <c:v>42614</c:v>
                </c:pt>
                <c:pt idx="7">
                  <c:v>42705</c:v>
                </c:pt>
                <c:pt idx="8">
                  <c:v>42795</c:v>
                </c:pt>
                <c:pt idx="9">
                  <c:v>42887</c:v>
                </c:pt>
                <c:pt idx="10">
                  <c:v>42979</c:v>
                </c:pt>
                <c:pt idx="11">
                  <c:v>43070</c:v>
                </c:pt>
                <c:pt idx="12">
                  <c:v>43160</c:v>
                </c:pt>
                <c:pt idx="13">
                  <c:v>43252</c:v>
                </c:pt>
                <c:pt idx="14">
                  <c:v>43344</c:v>
                </c:pt>
                <c:pt idx="15">
                  <c:v>43435</c:v>
                </c:pt>
                <c:pt idx="16">
                  <c:v>43525</c:v>
                </c:pt>
                <c:pt idx="17">
                  <c:v>43617</c:v>
                </c:pt>
                <c:pt idx="18">
                  <c:v>43709</c:v>
                </c:pt>
                <c:pt idx="19">
                  <c:v>43800</c:v>
                </c:pt>
                <c:pt idx="20">
                  <c:v>43891</c:v>
                </c:pt>
                <c:pt idx="21">
                  <c:v>43983</c:v>
                </c:pt>
                <c:pt idx="22">
                  <c:v>44075</c:v>
                </c:pt>
                <c:pt idx="23">
                  <c:v>44166</c:v>
                </c:pt>
                <c:pt idx="24">
                  <c:v>44256</c:v>
                </c:pt>
                <c:pt idx="25">
                  <c:v>44348</c:v>
                </c:pt>
                <c:pt idx="26">
                  <c:v>44440</c:v>
                </c:pt>
                <c:pt idx="27">
                  <c:v>44531</c:v>
                </c:pt>
                <c:pt idx="28">
                  <c:v>44621</c:v>
                </c:pt>
                <c:pt idx="29">
                  <c:v>44713</c:v>
                </c:pt>
                <c:pt idx="30">
                  <c:v>44805</c:v>
                </c:pt>
              </c:numCache>
            </c:numRef>
          </c:cat>
          <c:val>
            <c:numRef>
              <c:f>Sheet1!$C$2:$C$32</c:f>
              <c:numCache>
                <c:formatCode>General</c:formatCode>
                <c:ptCount val="31"/>
                <c:pt idx="0">
                  <c:v>5.28932</c:v>
                </c:pt>
                <c:pt idx="1">
                  <c:v>5.5849609999999998</c:v>
                </c:pt>
                <c:pt idx="2">
                  <c:v>4.8595360000000003</c:v>
                </c:pt>
                <c:pt idx="3">
                  <c:v>1.5374429999999999</c:v>
                </c:pt>
                <c:pt idx="4">
                  <c:v>3.3000029999999998</c:v>
                </c:pt>
                <c:pt idx="5">
                  <c:v>3.3663379999999998</c:v>
                </c:pt>
                <c:pt idx="6">
                  <c:v>3.0421969999999998</c:v>
                </c:pt>
                <c:pt idx="7">
                  <c:v>3.1219480000000002</c:v>
                </c:pt>
                <c:pt idx="8">
                  <c:v>2.710547</c:v>
                </c:pt>
                <c:pt idx="9">
                  <c:v>1.5325660000000001</c:v>
                </c:pt>
                <c:pt idx="10">
                  <c:v>1.2380979999999999</c:v>
                </c:pt>
                <c:pt idx="11">
                  <c:v>1.324505</c:v>
                </c:pt>
                <c:pt idx="12">
                  <c:v>0.84825779999999995</c:v>
                </c:pt>
                <c:pt idx="13">
                  <c:v>0.94339620000000002</c:v>
                </c:pt>
                <c:pt idx="14">
                  <c:v>1.128878</c:v>
                </c:pt>
                <c:pt idx="15">
                  <c:v>1.0270760000000001</c:v>
                </c:pt>
                <c:pt idx="16">
                  <c:v>1.4953259999999999</c:v>
                </c:pt>
                <c:pt idx="17">
                  <c:v>1.1214930000000001</c:v>
                </c:pt>
                <c:pt idx="18">
                  <c:v>1.116276</c:v>
                </c:pt>
                <c:pt idx="19">
                  <c:v>0.36968719999999999</c:v>
                </c:pt>
                <c:pt idx="20">
                  <c:v>0.36832549999999997</c:v>
                </c:pt>
                <c:pt idx="21">
                  <c:v>0.55453430000000004</c:v>
                </c:pt>
                <c:pt idx="22">
                  <c:v>0.7359734</c:v>
                </c:pt>
                <c:pt idx="23">
                  <c:v>0.82873070000000004</c:v>
                </c:pt>
                <c:pt idx="24">
                  <c:v>0.82568949999999997</c:v>
                </c:pt>
                <c:pt idx="25">
                  <c:v>1.8382350000000001</c:v>
                </c:pt>
                <c:pt idx="26">
                  <c:v>2.374428</c:v>
                </c:pt>
                <c:pt idx="27">
                  <c:v>3.4703219999999999</c:v>
                </c:pt>
                <c:pt idx="28">
                  <c:v>4.0946309999999997</c:v>
                </c:pt>
                <c:pt idx="29">
                  <c:v>4.8736410000000001</c:v>
                </c:pt>
                <c:pt idx="30">
                  <c:v>6.1552199999999999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8CE-4481-8DB5-A7B6218847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74383680"/>
        <c:axId val="1374384512"/>
      </c:line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Business Credit (right axis)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Sheet1!$A$2:$A$32</c:f>
              <c:numCache>
                <c:formatCode>mmm\-yy</c:formatCode>
                <c:ptCount val="31"/>
                <c:pt idx="0">
                  <c:v>42064</c:v>
                </c:pt>
                <c:pt idx="1">
                  <c:v>42156</c:v>
                </c:pt>
                <c:pt idx="2">
                  <c:v>42248</c:v>
                </c:pt>
                <c:pt idx="3">
                  <c:v>42339</c:v>
                </c:pt>
                <c:pt idx="4">
                  <c:v>42430</c:v>
                </c:pt>
                <c:pt idx="5">
                  <c:v>42522</c:v>
                </c:pt>
                <c:pt idx="6">
                  <c:v>42614</c:v>
                </c:pt>
                <c:pt idx="7">
                  <c:v>42705</c:v>
                </c:pt>
                <c:pt idx="8">
                  <c:v>42795</c:v>
                </c:pt>
                <c:pt idx="9">
                  <c:v>42887</c:v>
                </c:pt>
                <c:pt idx="10">
                  <c:v>42979</c:v>
                </c:pt>
                <c:pt idx="11">
                  <c:v>43070</c:v>
                </c:pt>
                <c:pt idx="12">
                  <c:v>43160</c:v>
                </c:pt>
                <c:pt idx="13">
                  <c:v>43252</c:v>
                </c:pt>
                <c:pt idx="14">
                  <c:v>43344</c:v>
                </c:pt>
                <c:pt idx="15">
                  <c:v>43435</c:v>
                </c:pt>
                <c:pt idx="16">
                  <c:v>43525</c:v>
                </c:pt>
                <c:pt idx="17">
                  <c:v>43617</c:v>
                </c:pt>
                <c:pt idx="18">
                  <c:v>43709</c:v>
                </c:pt>
                <c:pt idx="19">
                  <c:v>43800</c:v>
                </c:pt>
                <c:pt idx="20">
                  <c:v>43891</c:v>
                </c:pt>
                <c:pt idx="21">
                  <c:v>43983</c:v>
                </c:pt>
                <c:pt idx="22">
                  <c:v>44075</c:v>
                </c:pt>
                <c:pt idx="23">
                  <c:v>44166</c:v>
                </c:pt>
                <c:pt idx="24">
                  <c:v>44256</c:v>
                </c:pt>
                <c:pt idx="25">
                  <c:v>44348</c:v>
                </c:pt>
                <c:pt idx="26">
                  <c:v>44440</c:v>
                </c:pt>
                <c:pt idx="27">
                  <c:v>44531</c:v>
                </c:pt>
                <c:pt idx="28">
                  <c:v>44621</c:v>
                </c:pt>
                <c:pt idx="29">
                  <c:v>44713</c:v>
                </c:pt>
                <c:pt idx="30">
                  <c:v>44805</c:v>
                </c:pt>
              </c:numCache>
            </c:numRef>
          </c:cat>
          <c:val>
            <c:numRef>
              <c:f>Sheet1!$B$2:$B$32</c:f>
              <c:numCache>
                <c:formatCode>General</c:formatCode>
                <c:ptCount val="31"/>
                <c:pt idx="0">
                  <c:v>1.7451225545766835</c:v>
                </c:pt>
                <c:pt idx="1">
                  <c:v>2.4669265897032222</c:v>
                </c:pt>
                <c:pt idx="2">
                  <c:v>4.0932258290316437</c:v>
                </c:pt>
                <c:pt idx="3">
                  <c:v>3.2858201409365018</c:v>
                </c:pt>
                <c:pt idx="4">
                  <c:v>3.8877384817856075</c:v>
                </c:pt>
                <c:pt idx="5">
                  <c:v>0.14719664786395636</c:v>
                </c:pt>
                <c:pt idx="6">
                  <c:v>-0.1256459959499856</c:v>
                </c:pt>
                <c:pt idx="7">
                  <c:v>2.1171529136852163</c:v>
                </c:pt>
                <c:pt idx="8">
                  <c:v>1.0266460669611455</c:v>
                </c:pt>
                <c:pt idx="9">
                  <c:v>2.6036110142386715</c:v>
                </c:pt>
                <c:pt idx="10">
                  <c:v>1.0953479835566826</c:v>
                </c:pt>
                <c:pt idx="11">
                  <c:v>2.0720357688644109</c:v>
                </c:pt>
                <c:pt idx="12">
                  <c:v>4.7128337272912324</c:v>
                </c:pt>
                <c:pt idx="13">
                  <c:v>1.7133442370212304</c:v>
                </c:pt>
                <c:pt idx="14">
                  <c:v>-0.36173317857740583</c:v>
                </c:pt>
                <c:pt idx="15">
                  <c:v>-3.6042111519317133</c:v>
                </c:pt>
                <c:pt idx="16">
                  <c:v>-7.9352748378707645</c:v>
                </c:pt>
                <c:pt idx="17">
                  <c:v>-7.147323003001171</c:v>
                </c:pt>
                <c:pt idx="18">
                  <c:v>-5.3739064304600292</c:v>
                </c:pt>
                <c:pt idx="19">
                  <c:v>-5.5958803817262037</c:v>
                </c:pt>
                <c:pt idx="20">
                  <c:v>-2.8317248520705052</c:v>
                </c:pt>
                <c:pt idx="21">
                  <c:v>-3.2114254226082939</c:v>
                </c:pt>
                <c:pt idx="22">
                  <c:v>-1.39964137093469</c:v>
                </c:pt>
                <c:pt idx="23">
                  <c:v>-1.2198883765559332</c:v>
                </c:pt>
                <c:pt idx="24">
                  <c:v>-3.2112976960362083</c:v>
                </c:pt>
                <c:pt idx="25">
                  <c:v>-1.837788001718732</c:v>
                </c:pt>
                <c:pt idx="26">
                  <c:v>-1.7491703895926247</c:v>
                </c:pt>
                <c:pt idx="27">
                  <c:v>4.7493779170183492</c:v>
                </c:pt>
                <c:pt idx="28">
                  <c:v>8.1430276305375351</c:v>
                </c:pt>
                <c:pt idx="29">
                  <c:v>13.6465837681639</c:v>
                </c:pt>
                <c:pt idx="30">
                  <c:v>13.84831540996576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8CE-4481-8DB5-A7B6218847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74372032"/>
        <c:axId val="1374388672"/>
      </c:lineChart>
      <c:dateAx>
        <c:axId val="1374383680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374384512"/>
        <c:crosses val="autoZero"/>
        <c:auto val="1"/>
        <c:lblOffset val="100"/>
        <c:baseTimeUnit val="months"/>
        <c:majorUnit val="6"/>
        <c:majorTimeUnit val="months"/>
      </c:dateAx>
      <c:valAx>
        <c:axId val="1374384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TT"/>
                  <a:t>Per 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374383680"/>
        <c:crosses val="autoZero"/>
        <c:crossBetween val="between"/>
      </c:valAx>
      <c:valAx>
        <c:axId val="1374388672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TT"/>
                  <a:t>Per 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374372032"/>
        <c:crosses val="max"/>
        <c:crossBetween val="between"/>
      </c:valAx>
      <c:dateAx>
        <c:axId val="1374372032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1374388672"/>
        <c:crosses val="autoZero"/>
        <c:auto val="1"/>
        <c:lblOffset val="100"/>
        <c:baseTimeUnit val="months"/>
      </c:dateAx>
      <c:spPr>
        <a:noFill/>
        <a:ln>
          <a:solidFill>
            <a:schemeClr val="tx1">
              <a:lumMod val="50000"/>
              <a:lumOff val="50000"/>
            </a:schemeClr>
          </a:solidFill>
        </a:ln>
        <a:effectLst/>
      </c:spPr>
    </c:plotArea>
    <c:legend>
      <c:legendPos val="b"/>
      <c:layout>
        <c:manualLayout>
          <c:xMode val="edge"/>
          <c:yMode val="edge"/>
          <c:x val="0.11252178919817504"/>
          <c:y val="4.2376419749481732E-2"/>
          <c:w val="0.6688684801365018"/>
          <c:h val="9.857173445453394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 b="1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49479203259286"/>
          <c:y val="5.3999832047766469E-2"/>
          <c:w val="0.60437304293875649"/>
          <c:h val="0.631395516525755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HSF Withdrawals</c:v>
                </c:pt>
              </c:strCache>
            </c:strRef>
          </c:tx>
          <c:spPr>
            <a:solidFill>
              <a:srgbClr val="C9053D"/>
            </a:solidFill>
            <a:ln>
              <a:noFill/>
            </a:ln>
            <a:effectLst/>
          </c:spPr>
          <c:invertIfNegative val="0"/>
          <c:cat>
            <c:strRef>
              <c:f>Sheet1!$A$2:$A$13</c:f>
              <c:strCache>
                <c:ptCount val="12"/>
                <c:pt idx="0">
                  <c:v>Q1-20</c:v>
                </c:pt>
                <c:pt idx="1">
                  <c:v>Q2-20</c:v>
                </c:pt>
                <c:pt idx="2">
                  <c:v>Q3-20</c:v>
                </c:pt>
                <c:pt idx="3">
                  <c:v>Q4-20</c:v>
                </c:pt>
                <c:pt idx="4">
                  <c:v>Q1-21</c:v>
                </c:pt>
                <c:pt idx="5">
                  <c:v>Q2-21</c:v>
                </c:pt>
                <c:pt idx="6">
                  <c:v>Q3-21</c:v>
                </c:pt>
                <c:pt idx="7">
                  <c:v>Q4-21</c:v>
                </c:pt>
                <c:pt idx="8">
                  <c:v>Q1-22</c:v>
                </c:pt>
                <c:pt idx="9">
                  <c:v>Q2-22</c:v>
                </c:pt>
                <c:pt idx="10">
                  <c:v>Q3-22</c:v>
                </c:pt>
                <c:pt idx="11">
                  <c:v>Q4-22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-79.900000000000006</c:v>
                </c:pt>
                <c:pt idx="1">
                  <c:v>-600</c:v>
                </c:pt>
                <c:pt idx="2">
                  <c:v>-300</c:v>
                </c:pt>
                <c:pt idx="3">
                  <c:v>-198.94328261000001</c:v>
                </c:pt>
                <c:pt idx="4">
                  <c:v>-293.77125033999999</c:v>
                </c:pt>
                <c:pt idx="5">
                  <c:v>-300</c:v>
                </c:pt>
                <c:pt idx="6">
                  <c:v>-100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48-44BA-A4E2-F2FB4BFC8D7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HSF Deposits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Sheet1!$A$2:$A$13</c:f>
              <c:strCache>
                <c:ptCount val="12"/>
                <c:pt idx="0">
                  <c:v>Q1-20</c:v>
                </c:pt>
                <c:pt idx="1">
                  <c:v>Q2-20</c:v>
                </c:pt>
                <c:pt idx="2">
                  <c:v>Q3-20</c:v>
                </c:pt>
                <c:pt idx="3">
                  <c:v>Q4-20</c:v>
                </c:pt>
                <c:pt idx="4">
                  <c:v>Q1-21</c:v>
                </c:pt>
                <c:pt idx="5">
                  <c:v>Q2-21</c:v>
                </c:pt>
                <c:pt idx="6">
                  <c:v>Q3-21</c:v>
                </c:pt>
                <c:pt idx="7">
                  <c:v>Q4-21</c:v>
                </c:pt>
                <c:pt idx="8">
                  <c:v>Q1-22</c:v>
                </c:pt>
                <c:pt idx="9">
                  <c:v>Q2-22</c:v>
                </c:pt>
                <c:pt idx="10">
                  <c:v>Q3-22</c:v>
                </c:pt>
                <c:pt idx="11">
                  <c:v>Q4-22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163</c:v>
                </c:pt>
                <c:pt idx="11">
                  <c:v>182.8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048-44BA-A4E2-F2FB4BFC8D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95262319"/>
        <c:axId val="595256911"/>
      </c:barChart>
      <c:lineChart>
        <c:grouping val="standard"/>
        <c:varyColors val="0"/>
        <c:ser>
          <c:idx val="3"/>
          <c:order val="2"/>
          <c:tx>
            <c:strRef>
              <c:f>Sheet1!$E$1</c:f>
              <c:strCache>
                <c:ptCount val="1"/>
                <c:pt idx="0">
                  <c:v>HSF Balance (right axis)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Q1-20</c:v>
                </c:pt>
                <c:pt idx="1">
                  <c:v>Q2-20</c:v>
                </c:pt>
                <c:pt idx="2">
                  <c:v>Q3-20</c:v>
                </c:pt>
                <c:pt idx="3">
                  <c:v>Q4-20</c:v>
                </c:pt>
                <c:pt idx="4">
                  <c:v>Q1-21</c:v>
                </c:pt>
                <c:pt idx="5">
                  <c:v>Q2-21</c:v>
                </c:pt>
                <c:pt idx="6">
                  <c:v>Q3-21</c:v>
                </c:pt>
                <c:pt idx="7">
                  <c:v>Q4-21</c:v>
                </c:pt>
                <c:pt idx="8">
                  <c:v>Q1-22</c:v>
                </c:pt>
                <c:pt idx="9">
                  <c:v>Q2-22</c:v>
                </c:pt>
                <c:pt idx="10">
                  <c:v>Q3-22</c:v>
                </c:pt>
                <c:pt idx="11">
                  <c:v>Q4-22</c:v>
                </c:pt>
              </c:strCache>
            </c:strRef>
          </c:cat>
          <c:val>
            <c:numRef>
              <c:f>Sheet1!$E$2:$E$13</c:f>
              <c:numCache>
                <c:formatCode>General</c:formatCode>
                <c:ptCount val="12"/>
                <c:pt idx="0">
                  <c:v>5925.2836530000004</c:v>
                </c:pt>
                <c:pt idx="1">
                  <c:v>5817.072795</c:v>
                </c:pt>
                <c:pt idx="2">
                  <c:v>5731.7993969999998</c:v>
                </c:pt>
                <c:pt idx="3">
                  <c:v>5888.1144100000001</c:v>
                </c:pt>
                <c:pt idx="4">
                  <c:v>5661.6894199999997</c:v>
                </c:pt>
                <c:pt idx="5">
                  <c:v>5583.2</c:v>
                </c:pt>
                <c:pt idx="6">
                  <c:v>5463.9</c:v>
                </c:pt>
                <c:pt idx="7">
                  <c:v>5623.2</c:v>
                </c:pt>
                <c:pt idx="8">
                  <c:v>5299.5</c:v>
                </c:pt>
                <c:pt idx="9">
                  <c:v>4771.5</c:v>
                </c:pt>
                <c:pt idx="10" formatCode="#,##0.00">
                  <c:v>4710</c:v>
                </c:pt>
                <c:pt idx="11" formatCode="#,##0.00">
                  <c:v>5137.2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048-44BA-A4E2-F2FB4BFC8D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6868927"/>
        <c:axId val="186878911"/>
      </c:lineChart>
      <c:catAx>
        <c:axId val="5952623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95256911"/>
        <c:crosses val="autoZero"/>
        <c:auto val="1"/>
        <c:lblAlgn val="ctr"/>
        <c:lblOffset val="100"/>
        <c:tickLblSkip val="1"/>
        <c:noMultiLvlLbl val="0"/>
      </c:catAx>
      <c:valAx>
        <c:axId val="5952569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TT" dirty="0" err="1"/>
                  <a:t>US$Mn</a:t>
                </a:r>
                <a:endParaRPr lang="en-TT" dirty="0"/>
              </a:p>
            </c:rich>
          </c:tx>
          <c:layout>
            <c:manualLayout>
              <c:xMode val="edge"/>
              <c:yMode val="edge"/>
              <c:x val="1.8727520668922252E-2"/>
              <c:y val="0.2650615771706851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95262319"/>
        <c:crosses val="autoZero"/>
        <c:crossBetween val="between"/>
      </c:valAx>
      <c:valAx>
        <c:axId val="186878911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TT" dirty="0" err="1"/>
                  <a:t>US$Mn</a:t>
                </a:r>
                <a:endParaRPr lang="en-TT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#,##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86868927"/>
        <c:crosses val="max"/>
        <c:crossBetween val="between"/>
      </c:valAx>
      <c:catAx>
        <c:axId val="186868927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6878911"/>
        <c:crosses val="autoZero"/>
        <c:auto val="1"/>
        <c:lblAlgn val="ctr"/>
        <c:lblOffset val="100"/>
        <c:noMultiLvlLbl val="0"/>
      </c:catAx>
      <c:spPr>
        <a:noFill/>
        <a:ln>
          <a:solidFill>
            <a:schemeClr val="tx1">
              <a:lumMod val="50000"/>
              <a:lumOff val="50000"/>
            </a:schemeClr>
          </a:solidFill>
        </a:ln>
        <a:effectLst/>
      </c:spPr>
    </c:plotArea>
    <c:legend>
      <c:legendPos val="b"/>
      <c:layout>
        <c:manualLayout>
          <c:xMode val="edge"/>
          <c:yMode val="edge"/>
          <c:x val="8.4234622776121024E-2"/>
          <c:y val="0.44564140922553824"/>
          <c:w val="0.83643704508735983"/>
          <c:h val="0.162859808428154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 b="1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147303148943805"/>
          <c:y val="5.9634975892016724E-2"/>
          <c:w val="0.77139088842033943"/>
          <c:h val="0.74905243566402058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Reserve Balance (right axis)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497-41D6-BEE3-689AF2B9E779}"/>
              </c:ext>
            </c:extLst>
          </c:dPt>
          <c:dPt>
            <c:idx val="37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B497-41D6-BEE3-689AF2B9E779}"/>
              </c:ext>
            </c:extLst>
          </c:dPt>
          <c:cat>
            <c:numRef>
              <c:f>Sheet1!$A$2:$A$39</c:f>
              <c:numCache>
                <c:formatCode>[$-409]mmm\-yy;@</c:formatCode>
                <c:ptCount val="38"/>
                <c:pt idx="0">
                  <c:v>43830</c:v>
                </c:pt>
                <c:pt idx="1">
                  <c:v>43861</c:v>
                </c:pt>
                <c:pt idx="2">
                  <c:v>43890</c:v>
                </c:pt>
                <c:pt idx="3">
                  <c:v>43921</c:v>
                </c:pt>
                <c:pt idx="4">
                  <c:v>43951</c:v>
                </c:pt>
                <c:pt idx="5">
                  <c:v>43982</c:v>
                </c:pt>
                <c:pt idx="6">
                  <c:v>44012</c:v>
                </c:pt>
                <c:pt idx="7">
                  <c:v>44043</c:v>
                </c:pt>
                <c:pt idx="8">
                  <c:v>44074</c:v>
                </c:pt>
                <c:pt idx="9">
                  <c:v>44104</c:v>
                </c:pt>
                <c:pt idx="10">
                  <c:v>44135</c:v>
                </c:pt>
                <c:pt idx="11">
                  <c:v>44165</c:v>
                </c:pt>
                <c:pt idx="12">
                  <c:v>44196</c:v>
                </c:pt>
                <c:pt idx="13">
                  <c:v>44227</c:v>
                </c:pt>
                <c:pt idx="14">
                  <c:v>44255</c:v>
                </c:pt>
                <c:pt idx="15">
                  <c:v>44286</c:v>
                </c:pt>
                <c:pt idx="16">
                  <c:v>44316</c:v>
                </c:pt>
                <c:pt idx="17">
                  <c:v>44347</c:v>
                </c:pt>
                <c:pt idx="18">
                  <c:v>44377</c:v>
                </c:pt>
                <c:pt idx="19">
                  <c:v>44408</c:v>
                </c:pt>
                <c:pt idx="20">
                  <c:v>44438</c:v>
                </c:pt>
                <c:pt idx="21">
                  <c:v>44469</c:v>
                </c:pt>
                <c:pt idx="22">
                  <c:v>44500</c:v>
                </c:pt>
                <c:pt idx="23">
                  <c:v>44530</c:v>
                </c:pt>
                <c:pt idx="24">
                  <c:v>44561</c:v>
                </c:pt>
                <c:pt idx="25">
                  <c:v>44592</c:v>
                </c:pt>
                <c:pt idx="26">
                  <c:v>44620</c:v>
                </c:pt>
                <c:pt idx="27">
                  <c:v>44651</c:v>
                </c:pt>
                <c:pt idx="28">
                  <c:v>44681</c:v>
                </c:pt>
                <c:pt idx="29">
                  <c:v>44712</c:v>
                </c:pt>
                <c:pt idx="30">
                  <c:v>44742</c:v>
                </c:pt>
                <c:pt idx="31">
                  <c:v>44773</c:v>
                </c:pt>
                <c:pt idx="32">
                  <c:v>44804</c:v>
                </c:pt>
                <c:pt idx="33">
                  <c:v>44834</c:v>
                </c:pt>
                <c:pt idx="34">
                  <c:v>44865</c:v>
                </c:pt>
                <c:pt idx="35">
                  <c:v>44895</c:v>
                </c:pt>
                <c:pt idx="36">
                  <c:v>44926</c:v>
                </c:pt>
                <c:pt idx="37">
                  <c:v>44957</c:v>
                </c:pt>
              </c:numCache>
            </c:numRef>
          </c:cat>
          <c:val>
            <c:numRef>
              <c:f>Sheet1!$B$2:$B$39</c:f>
              <c:numCache>
                <c:formatCode>#,##0.0</c:formatCode>
                <c:ptCount val="38"/>
                <c:pt idx="0">
                  <c:v>6928.9532024513464</c:v>
                </c:pt>
                <c:pt idx="1">
                  <c:v>6802.3878870643866</c:v>
                </c:pt>
                <c:pt idx="2">
                  <c:v>6823.5923968618263</c:v>
                </c:pt>
                <c:pt idx="3">
                  <c:v>6625.4751555527992</c:v>
                </c:pt>
                <c:pt idx="4">
                  <c:v>6563.319033075215</c:v>
                </c:pt>
                <c:pt idx="5">
                  <c:v>6909.2531306649307</c:v>
                </c:pt>
                <c:pt idx="6">
                  <c:v>7313.3012281564415</c:v>
                </c:pt>
                <c:pt idx="7">
                  <c:v>7220.6790496588474</c:v>
                </c:pt>
                <c:pt idx="8">
                  <c:v>7442.363409854026</c:v>
                </c:pt>
                <c:pt idx="9">
                  <c:v>7306.4466183146878</c:v>
                </c:pt>
                <c:pt idx="10">
                  <c:v>7167.5290788023995</c:v>
                </c:pt>
                <c:pt idx="11">
                  <c:v>7140.4237299146698</c:v>
                </c:pt>
                <c:pt idx="12">
                  <c:v>6953.757494650019</c:v>
                </c:pt>
                <c:pt idx="13">
                  <c:v>6862.5755544407466</c:v>
                </c:pt>
                <c:pt idx="14">
                  <c:v>6751.9453895331098</c:v>
                </c:pt>
                <c:pt idx="15">
                  <c:v>6704.6912243657835</c:v>
                </c:pt>
                <c:pt idx="16">
                  <c:v>6758.0588849912783</c:v>
                </c:pt>
                <c:pt idx="17">
                  <c:v>6672.1420263110213</c:v>
                </c:pt>
                <c:pt idx="18">
                  <c:v>6638.6450370680732</c:v>
                </c:pt>
                <c:pt idx="19">
                  <c:v>6649.1579259602358</c:v>
                </c:pt>
                <c:pt idx="20">
                  <c:v>7126.1516604398985</c:v>
                </c:pt>
                <c:pt idx="21">
                  <c:v>7072.7213889567574</c:v>
                </c:pt>
                <c:pt idx="22">
                  <c:v>7033.2551099126313</c:v>
                </c:pt>
                <c:pt idx="23">
                  <c:v>6864.6439723233298</c:v>
                </c:pt>
                <c:pt idx="24">
                  <c:v>6879.5911845902465</c:v>
                </c:pt>
                <c:pt idx="25">
                  <c:v>6745.8626322805767</c:v>
                </c:pt>
                <c:pt idx="26">
                  <c:v>6649.0007514658582</c:v>
                </c:pt>
                <c:pt idx="27">
                  <c:v>6652.0006361658725</c:v>
                </c:pt>
                <c:pt idx="28">
                  <c:v>6723.207879694095</c:v>
                </c:pt>
                <c:pt idx="29">
                  <c:v>6708.6414105953882</c:v>
                </c:pt>
                <c:pt idx="30">
                  <c:v>6756.8112179609307</c:v>
                </c:pt>
                <c:pt idx="31">
                  <c:v>6823.8186786746701</c:v>
                </c:pt>
                <c:pt idx="32">
                  <c:v>6807.0356887692678</c:v>
                </c:pt>
                <c:pt idx="33">
                  <c:v>6768.9523268929461</c:v>
                </c:pt>
                <c:pt idx="34">
                  <c:v>6870.2953938434184</c:v>
                </c:pt>
                <c:pt idx="35">
                  <c:v>6784.9230846094088</c:v>
                </c:pt>
                <c:pt idx="36">
                  <c:v>6832.3891904846432</c:v>
                </c:pt>
                <c:pt idx="37" formatCode="General">
                  <c:v>6816.6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074-48CB-894E-F60127016D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5226959"/>
        <c:axId val="595204495"/>
      </c:barChart>
      <c:dateAx>
        <c:axId val="595226959"/>
        <c:scaling>
          <c:orientation val="minMax"/>
        </c:scaling>
        <c:delete val="0"/>
        <c:axPos val="b"/>
        <c:numFmt formatCode="[$-409]mmm\-yy;@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95204495"/>
        <c:crosses val="autoZero"/>
        <c:auto val="1"/>
        <c:lblOffset val="100"/>
        <c:baseTimeUnit val="months"/>
        <c:majorUnit val="3"/>
        <c:majorTimeUnit val="months"/>
      </c:dateAx>
      <c:valAx>
        <c:axId val="5952044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TT" dirty="0" err="1"/>
                  <a:t>US$Mn</a:t>
                </a:r>
                <a:endParaRPr lang="en-TT" dirty="0"/>
              </a:p>
            </c:rich>
          </c:tx>
          <c:layout>
            <c:manualLayout>
              <c:xMode val="edge"/>
              <c:yMode val="edge"/>
              <c:x val="0"/>
              <c:y val="0.335207473794974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95226959"/>
        <c:crossesAt val="1"/>
        <c:crossBetween val="between"/>
      </c:valAx>
      <c:spPr>
        <a:noFill/>
        <a:ln>
          <a:solidFill>
            <a:schemeClr val="tx1">
              <a:lumMod val="50000"/>
              <a:lumOff val="50000"/>
            </a:schemeClr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 b="1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203182951391447"/>
          <c:y val="4.5510179712221627E-2"/>
          <c:w val="0.81198611315795932"/>
          <c:h val="0.80375030681765425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Fiscal Balance to GDP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2019/20</c:v>
                </c:pt>
                <c:pt idx="1">
                  <c:v>2020/21</c:v>
                </c:pt>
                <c:pt idx="2">
                  <c:v>2021/22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-11.4</c:v>
                </c:pt>
                <c:pt idx="1">
                  <c:v>-7.7</c:v>
                </c:pt>
                <c:pt idx="2">
                  <c:v>-1.3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5DC-4C70-8667-7143104BA5AD}"/>
            </c:ext>
          </c:extLst>
        </c:ser>
        <c:ser>
          <c:idx val="0"/>
          <c:order val="0"/>
          <c:tx>
            <c:strRef>
              <c:f>Sheet1!$B$1</c:f>
              <c:strCache>
                <c:ptCount val="1"/>
                <c:pt idx="0">
                  <c:v>Debt to GDP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2019/20</c:v>
                </c:pt>
                <c:pt idx="1">
                  <c:v>2020/21</c:v>
                </c:pt>
                <c:pt idx="2">
                  <c:v>2021/22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79.5</c:v>
                </c:pt>
                <c:pt idx="1">
                  <c:v>72.3</c:v>
                </c:pt>
                <c:pt idx="2">
                  <c:v>70.400000000000006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DC-4C70-8667-7143104BA5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595238191"/>
        <c:axId val="595227791"/>
      </c:barChart>
      <c:catAx>
        <c:axId val="5952381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95227791"/>
        <c:crosses val="autoZero"/>
        <c:auto val="1"/>
        <c:lblAlgn val="ctr"/>
        <c:lblOffset val="100"/>
        <c:noMultiLvlLbl val="0"/>
      </c:catAx>
      <c:valAx>
        <c:axId val="5952277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TT" dirty="0" smtClean="0"/>
                  <a:t>Per cent</a:t>
                </a:r>
                <a:endParaRPr lang="en-TT" dirty="0"/>
              </a:p>
            </c:rich>
          </c:tx>
          <c:layout>
            <c:manualLayout>
              <c:xMode val="edge"/>
              <c:yMode val="edge"/>
              <c:x val="0"/>
              <c:y val="0.2906927279240550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95238191"/>
        <c:crosses val="autoZero"/>
        <c:crossBetween val="between"/>
      </c:valAx>
      <c:spPr>
        <a:noFill/>
        <a:ln>
          <a:solidFill>
            <a:schemeClr val="tx1">
              <a:lumMod val="50000"/>
              <a:lumOff val="50000"/>
            </a:schemeClr>
          </a:solidFill>
        </a:ln>
        <a:effectLst/>
      </c:spPr>
    </c:plotArea>
    <c:legend>
      <c:legendPos val="b"/>
      <c:layout>
        <c:manualLayout>
          <c:xMode val="edge"/>
          <c:yMode val="edge"/>
          <c:x val="0.10550952705524036"/>
          <c:y val="4.303382285307035E-2"/>
          <c:w val="0.89449047294475947"/>
          <c:h val="7.817174823040845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 b="1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970847335603283"/>
          <c:y val="3.9537045815709819E-2"/>
          <c:w val="0.80897904035858959"/>
          <c:h val="0.830364281378108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Index of Productivity-All Industry inc. Energy</c:v>
                </c:pt>
              </c:strCache>
            </c:strRef>
          </c:tx>
          <c:spPr>
            <a:solidFill>
              <a:srgbClr val="659A2A"/>
            </a:solidFill>
            <a:ln>
              <a:noFill/>
            </a:ln>
            <a:effectLst/>
          </c:spPr>
          <c:invertIfNegative val="0"/>
          <c:cat>
            <c:strRef>
              <c:f>Sheet1!$A$14:$A$24</c:f>
              <c:strCache>
                <c:ptCount val="11"/>
                <c:pt idx="0">
                  <c:v>QI-20</c:v>
                </c:pt>
                <c:pt idx="1">
                  <c:v>QII-20</c:v>
                </c:pt>
                <c:pt idx="2">
                  <c:v>QIII-20</c:v>
                </c:pt>
                <c:pt idx="3">
                  <c:v>QIV-20</c:v>
                </c:pt>
                <c:pt idx="4">
                  <c:v>QI-21</c:v>
                </c:pt>
                <c:pt idx="5">
                  <c:v>QII-21</c:v>
                </c:pt>
                <c:pt idx="6">
                  <c:v>QIII-21</c:v>
                </c:pt>
                <c:pt idx="7">
                  <c:v>QIV-21</c:v>
                </c:pt>
                <c:pt idx="8">
                  <c:v>QI-22</c:v>
                </c:pt>
                <c:pt idx="9">
                  <c:v>QII-22</c:v>
                </c:pt>
                <c:pt idx="10">
                  <c:v>QIII-22</c:v>
                </c:pt>
              </c:strCache>
            </c:strRef>
          </c:cat>
          <c:val>
            <c:numRef>
              <c:f>Sheet1!$B$14:$B$24</c:f>
              <c:numCache>
                <c:formatCode>General</c:formatCode>
                <c:ptCount val="11"/>
                <c:pt idx="0">
                  <c:v>442.6</c:v>
                </c:pt>
                <c:pt idx="1">
                  <c:v>452.2</c:v>
                </c:pt>
                <c:pt idx="2">
                  <c:v>462</c:v>
                </c:pt>
                <c:pt idx="3">
                  <c:v>474.7</c:v>
                </c:pt>
                <c:pt idx="4">
                  <c:v>509.9</c:v>
                </c:pt>
                <c:pt idx="5">
                  <c:v>556.9</c:v>
                </c:pt>
                <c:pt idx="6">
                  <c:v>661</c:v>
                </c:pt>
                <c:pt idx="7">
                  <c:v>664.4</c:v>
                </c:pt>
                <c:pt idx="8" formatCode="#,##0.00">
                  <c:v>1044</c:v>
                </c:pt>
                <c:pt idx="9" formatCode="#,##0.00">
                  <c:v>1333.8</c:v>
                </c:pt>
                <c:pt idx="10" formatCode="#,##0.00">
                  <c:v>1498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E0-4BA2-97A1-0C71B63FAA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527679631"/>
        <c:axId val="1527672975"/>
      </c:barChart>
      <c:catAx>
        <c:axId val="15276796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27672975"/>
        <c:crosses val="autoZero"/>
        <c:auto val="1"/>
        <c:lblAlgn val="ctr"/>
        <c:lblOffset val="100"/>
        <c:noMultiLvlLbl val="0"/>
      </c:catAx>
      <c:valAx>
        <c:axId val="15276729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65000"/>
                </a:schemeClr>
              </a:solidFill>
              <a:prstDash val="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TT"/>
                  <a:t>Index value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27679631"/>
        <c:crosses val="autoZero"/>
        <c:crossBetween val="between"/>
      </c:valAx>
      <c:spPr>
        <a:noFill/>
        <a:ln>
          <a:solidFill>
            <a:schemeClr val="tx1">
              <a:lumMod val="50000"/>
              <a:lumOff val="50000"/>
            </a:schemeClr>
          </a:solidFill>
        </a:ln>
        <a:effectLst/>
      </c:spPr>
    </c:plotArea>
    <c:plotVisOnly val="1"/>
    <c:dispBlanksAs val="gap"/>
    <c:showDLblsOverMax val="0"/>
  </c:chart>
  <c:spPr>
    <a:solidFill>
      <a:schemeClr val="bg1">
        <a:alpha val="0"/>
      </a:schemeClr>
    </a:solidFill>
    <a:ln w="9525" cap="flat" cmpd="sng" algn="ctr">
      <a:solidFill>
        <a:schemeClr val="accent1">
          <a:alpha val="0"/>
        </a:schemeClr>
      </a:solidFill>
      <a:round/>
    </a:ln>
    <a:effectLst/>
  </c:spPr>
  <c:txPr>
    <a:bodyPr/>
    <a:lstStyle/>
    <a:p>
      <a:pPr>
        <a:defRPr b="1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059331163476285E-2"/>
          <c:y val="5.7209187940599301E-2"/>
          <c:w val="0.87330828402861338"/>
          <c:h val="0.71200679385687993"/>
        </c:manualLayout>
      </c:layout>
      <c:lineChart>
        <c:grouping val="standard"/>
        <c:varyColors val="0"/>
        <c:ser>
          <c:idx val="0"/>
          <c:order val="0"/>
          <c:tx>
            <c:strRef>
              <c:f>Inflation!$B$2</c:f>
              <c:strCache>
                <c:ptCount val="1"/>
                <c:pt idx="0">
                  <c:v>Headline</c:v>
                </c:pt>
              </c:strCache>
            </c:strRef>
          </c:tx>
          <c:spPr>
            <a:ln w="34925" cap="rnd">
              <a:solidFill>
                <a:schemeClr val="accent1">
                  <a:lumMod val="40000"/>
                  <a:lumOff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Inflation!$A$3:$A$22</c:f>
              <c:numCache>
                <c:formatCode>General</c:formatCode>
                <c:ptCount val="20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</c:numCache>
            </c:numRef>
          </c:cat>
          <c:val>
            <c:numRef>
              <c:f>Inflation!$B$3:$B$22</c:f>
              <c:numCache>
                <c:formatCode>General</c:formatCode>
                <c:ptCount val="20"/>
                <c:pt idx="0">
                  <c:v>3.6</c:v>
                </c:pt>
                <c:pt idx="1">
                  <c:v>5.5</c:v>
                </c:pt>
                <c:pt idx="2">
                  <c:v>4.2</c:v>
                </c:pt>
                <c:pt idx="3">
                  <c:v>3.8</c:v>
                </c:pt>
                <c:pt idx="4">
                  <c:v>3.7</c:v>
                </c:pt>
                <c:pt idx="5">
                  <c:v>6.9</c:v>
                </c:pt>
                <c:pt idx="6">
                  <c:v>8.3000000000000007</c:v>
                </c:pt>
                <c:pt idx="7">
                  <c:v>7.9</c:v>
                </c:pt>
                <c:pt idx="8">
                  <c:v>12</c:v>
                </c:pt>
                <c:pt idx="9">
                  <c:v>7</c:v>
                </c:pt>
                <c:pt idx="10">
                  <c:v>10.5</c:v>
                </c:pt>
                <c:pt idx="11">
                  <c:v>5.0999999999999996</c:v>
                </c:pt>
                <c:pt idx="12">
                  <c:v>9.3000000000000007</c:v>
                </c:pt>
                <c:pt idx="13">
                  <c:v>5.2</c:v>
                </c:pt>
                <c:pt idx="14">
                  <c:v>5.7</c:v>
                </c:pt>
                <c:pt idx="15" formatCode="0.0">
                  <c:v>4.71</c:v>
                </c:pt>
                <c:pt idx="16" formatCode="0.0">
                  <c:v>3.07</c:v>
                </c:pt>
                <c:pt idx="17" formatCode="0.0">
                  <c:v>1.89</c:v>
                </c:pt>
                <c:pt idx="18" formatCode="0.0">
                  <c:v>1.02</c:v>
                </c:pt>
                <c:pt idx="19" formatCode="0.0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8E5-467E-AEE3-DF67D1DC778B}"/>
            </c:ext>
          </c:extLst>
        </c:ser>
        <c:ser>
          <c:idx val="1"/>
          <c:order val="1"/>
          <c:tx>
            <c:strRef>
              <c:f>Inflation!$C$2</c:f>
              <c:strCache>
                <c:ptCount val="1"/>
                <c:pt idx="0">
                  <c:v>Core 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Inflation!$A$3:$A$22</c:f>
              <c:numCache>
                <c:formatCode>General</c:formatCode>
                <c:ptCount val="20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</c:numCache>
            </c:numRef>
          </c:cat>
          <c:val>
            <c:numRef>
              <c:f>Inflation!$C$3:$C$22</c:f>
              <c:numCache>
                <c:formatCode>0.0</c:formatCode>
                <c:ptCount val="20"/>
                <c:pt idx="0">
                  <c:v>1.2149490000000001</c:v>
                </c:pt>
                <c:pt idx="1">
                  <c:v>1.0905020000000001</c:v>
                </c:pt>
                <c:pt idx="2">
                  <c:v>0.58583870000000005</c:v>
                </c:pt>
                <c:pt idx="3">
                  <c:v>0.40549299999999999</c:v>
                </c:pt>
                <c:pt idx="4">
                  <c:v>1.6207279999999999</c:v>
                </c:pt>
                <c:pt idx="5">
                  <c:v>2.5769440000000001</c:v>
                </c:pt>
                <c:pt idx="6">
                  <c:v>3.6363759999999998</c:v>
                </c:pt>
                <c:pt idx="7">
                  <c:v>4.322222</c:v>
                </c:pt>
                <c:pt idx="8">
                  <c:v>6.1644110000000003</c:v>
                </c:pt>
                <c:pt idx="9">
                  <c:v>4.1478770000000003</c:v>
                </c:pt>
                <c:pt idx="10">
                  <c:v>4.2900910000000003</c:v>
                </c:pt>
                <c:pt idx="11">
                  <c:v>1.7381960000000001</c:v>
                </c:pt>
                <c:pt idx="12">
                  <c:v>2.4685280000000001</c:v>
                </c:pt>
                <c:pt idx="13">
                  <c:v>2.3794469999999999</c:v>
                </c:pt>
                <c:pt idx="14">
                  <c:v>1.987603</c:v>
                </c:pt>
                <c:pt idx="15">
                  <c:v>1.8467039999999999</c:v>
                </c:pt>
                <c:pt idx="16">
                  <c:v>2.1493869999999999</c:v>
                </c:pt>
                <c:pt idx="17">
                  <c:v>1.647071</c:v>
                </c:pt>
                <c:pt idx="18">
                  <c:v>0.98472910000000002</c:v>
                </c:pt>
                <c:pt idx="19">
                  <c:v>1.117364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8E5-467E-AEE3-DF67D1DC778B}"/>
            </c:ext>
          </c:extLst>
        </c:ser>
        <c:ser>
          <c:idx val="2"/>
          <c:order val="2"/>
          <c:tx>
            <c:strRef>
              <c:f>Inflation!$D$2</c:f>
              <c:strCache>
                <c:ptCount val="1"/>
                <c:pt idx="0">
                  <c:v>Food</c:v>
                </c:pt>
              </c:strCache>
            </c:strRef>
          </c:tx>
          <c:spPr>
            <a:ln w="3492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Inflation!$A$3:$A$22</c:f>
              <c:numCache>
                <c:formatCode>General</c:formatCode>
                <c:ptCount val="20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</c:numCache>
            </c:numRef>
          </c:cat>
          <c:val>
            <c:numRef>
              <c:f>Inflation!$D$3:$D$22</c:f>
              <c:numCache>
                <c:formatCode>General</c:formatCode>
                <c:ptCount val="20"/>
                <c:pt idx="0">
                  <c:v>8.3000000000000007</c:v>
                </c:pt>
                <c:pt idx="1">
                  <c:v>13.9</c:v>
                </c:pt>
                <c:pt idx="2">
                  <c:v>10.199999999999999</c:v>
                </c:pt>
                <c:pt idx="3">
                  <c:v>13.8</c:v>
                </c:pt>
                <c:pt idx="4">
                  <c:v>12.8</c:v>
                </c:pt>
                <c:pt idx="5">
                  <c:v>22.9</c:v>
                </c:pt>
                <c:pt idx="6">
                  <c:v>23.2</c:v>
                </c:pt>
                <c:pt idx="7">
                  <c:v>17.399999999999999</c:v>
                </c:pt>
                <c:pt idx="8">
                  <c:v>25.9</c:v>
                </c:pt>
                <c:pt idx="9">
                  <c:v>12.6</c:v>
                </c:pt>
                <c:pt idx="10">
                  <c:v>22.1</c:v>
                </c:pt>
                <c:pt idx="11">
                  <c:v>10.5</c:v>
                </c:pt>
                <c:pt idx="12">
                  <c:v>19.100000000000001</c:v>
                </c:pt>
                <c:pt idx="13">
                  <c:v>8.6999999999999993</c:v>
                </c:pt>
                <c:pt idx="14">
                  <c:v>10</c:v>
                </c:pt>
                <c:pt idx="15" formatCode="0.0">
                  <c:v>8.7200000000000006</c:v>
                </c:pt>
                <c:pt idx="16" formatCode="0.0">
                  <c:v>7.5</c:v>
                </c:pt>
                <c:pt idx="17" formatCode="0.0">
                  <c:v>2.94</c:v>
                </c:pt>
                <c:pt idx="18" formatCode="0.0">
                  <c:v>1.1299999999999999</c:v>
                </c:pt>
                <c:pt idx="19" formatCode="0.0">
                  <c:v>0.57999999999999996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8E5-467E-AEE3-DF67D1DC77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9144368"/>
        <c:axId val="319146032"/>
      </c:lineChart>
      <c:catAx>
        <c:axId val="319144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19146032"/>
        <c:crosses val="autoZero"/>
        <c:auto val="1"/>
        <c:lblAlgn val="ctr"/>
        <c:lblOffset val="100"/>
        <c:tickLblSkip val="1"/>
        <c:noMultiLvlLbl val="0"/>
      </c:catAx>
      <c:valAx>
        <c:axId val="319146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algn="ctr" rtl="0">
                  <a:defRPr sz="9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TT" dirty="0"/>
                  <a:t>Per cent</a:t>
                </a:r>
              </a:p>
            </c:rich>
          </c:tx>
          <c:layout>
            <c:manualLayout>
              <c:xMode val="edge"/>
              <c:yMode val="edge"/>
              <c:x val="0"/>
              <c:y val="0.2275743439215504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algn="ctr" rtl="0">
                <a:defRPr sz="9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19144368"/>
        <c:crosses val="autoZero"/>
        <c:crossBetween val="between"/>
        <c:majorUnit val="5"/>
      </c:valAx>
      <c:spPr>
        <a:noFill/>
        <a:ln>
          <a:solidFill>
            <a:schemeClr val="tx1">
              <a:lumMod val="50000"/>
              <a:lumOff val="50000"/>
            </a:schemeClr>
          </a:solidFill>
        </a:ln>
        <a:effectLst/>
      </c:spPr>
    </c:plotArea>
    <c:legend>
      <c:legendPos val="b"/>
      <c:layout>
        <c:manualLayout>
          <c:xMode val="edge"/>
          <c:yMode val="edge"/>
          <c:x val="0.23074993693046014"/>
          <c:y val="7.404649124246182E-2"/>
          <c:w val="0.75456516402681395"/>
          <c:h val="7.206139249961131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900" b="1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Financial System Total Assets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722-443A-9B10-9A56883CEC7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C70B-4611-90B8-A510F4EF184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722-443A-9B10-9A56883CEC7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722-443A-9B10-9A56883CEC7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722-443A-9B10-9A56883CEC7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3722-443A-9B10-9A56883CEC7C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70B-4611-90B8-A510F4EF1842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70B-4611-90B8-A510F4EF1842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3722-443A-9B10-9A56883CEC7C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3722-443A-9B10-9A56883CEC7C}"/>
              </c:ext>
            </c:extLst>
          </c:dPt>
          <c:dLbls>
            <c:dLbl>
              <c:idx val="1"/>
              <c:layout>
                <c:manualLayout>
                  <c:x val="0.1067764887962574"/>
                  <c:y val="-6.992442170645787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545827109760959"/>
                      <c:h val="0.2139819124035738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C70B-4611-90B8-A510F4EF1842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70B-4611-90B8-A510F4EF1842}"/>
                </c:ext>
              </c:extLst>
            </c:dLbl>
            <c:dLbl>
              <c:idx val="7"/>
              <c:layout>
                <c:manualLayout>
                  <c:x val="-5.374673091573292E-2"/>
                  <c:y val="-1.899739284366984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70B-4611-90B8-A510F4EF184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7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Sheet1!$A$2:$A$11</c:f>
              <c:strCache>
                <c:ptCount val="10"/>
                <c:pt idx="0">
                  <c:v>Commercial Banks       </c:v>
                </c:pt>
                <c:pt idx="1">
                  <c:v>Non-bank Financial Institutions      </c:v>
                </c:pt>
                <c:pt idx="2">
                  <c:v>Credit Unions       </c:v>
                </c:pt>
                <c:pt idx="3">
                  <c:v>Insurance Companies</c:v>
                </c:pt>
                <c:pt idx="4">
                  <c:v>Occupational Pension Funds</c:v>
                </c:pt>
                <c:pt idx="5">
                  <c:v>Development Banks       </c:v>
                </c:pt>
                <c:pt idx="6">
                  <c:v>Thrift Institutions       </c:v>
                </c:pt>
                <c:pt idx="7">
                  <c:v>National Insurance Board      </c:v>
                </c:pt>
                <c:pt idx="8">
                  <c:v>Unit Trust Corporation      </c:v>
                </c:pt>
                <c:pt idx="9">
                  <c:v>Deposit Insurance Corporation      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149.15166199999999</c:v>
                </c:pt>
                <c:pt idx="1">
                  <c:v>9.719481</c:v>
                </c:pt>
                <c:pt idx="2">
                  <c:v>16.478027786999998</c:v>
                </c:pt>
                <c:pt idx="3">
                  <c:v>49.085258327879984</c:v>
                </c:pt>
                <c:pt idx="4">
                  <c:v>54.701617699749988</c:v>
                </c:pt>
                <c:pt idx="5">
                  <c:v>4.9864095198100005</c:v>
                </c:pt>
                <c:pt idx="6">
                  <c:v>0.14713900000000002</c:v>
                </c:pt>
                <c:pt idx="7">
                  <c:v>30.218808424740001</c:v>
                </c:pt>
                <c:pt idx="8">
                  <c:v>22.827999999999999</c:v>
                </c:pt>
                <c:pt idx="9">
                  <c:v>3.6393809007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0B-4611-90B8-A510F4EF18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 b="1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72128382017026"/>
          <c:y val="5.2759170624929304E-2"/>
          <c:w val="0.85263433716435078"/>
          <c:h val="0.713056884061098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659A2A"/>
            </a:solidFill>
            <a:ln>
              <a:noFill/>
            </a:ln>
            <a:effectLst/>
          </c:spPr>
          <c:invertIfNegative val="0"/>
          <c:cat>
            <c:numRef>
              <c:f>Sheet1!$A$2:$A$21</c:f>
              <c:numCache>
                <c:formatCode>General</c:formatCode>
                <c:ptCount val="20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</c:numCache>
            </c:numRef>
          </c:cat>
          <c:val>
            <c:numRef>
              <c:f>Sheet1!$B$2:$B$21</c:f>
              <c:numCache>
                <c:formatCode>General</c:formatCode>
                <c:ptCount val="20"/>
                <c:pt idx="0">
                  <c:v>6.6100000000000006E-2</c:v>
                </c:pt>
                <c:pt idx="1">
                  <c:v>0.1638</c:v>
                </c:pt>
                <c:pt idx="2">
                  <c:v>0.16350000000000001</c:v>
                </c:pt>
                <c:pt idx="3">
                  <c:v>0.25030000000000002</c:v>
                </c:pt>
                <c:pt idx="4">
                  <c:v>0.43590000000000001</c:v>
                </c:pt>
                <c:pt idx="5">
                  <c:v>0.87080000000000002</c:v>
                </c:pt>
                <c:pt idx="6">
                  <c:v>1.3979999999999999</c:v>
                </c:pt>
                <c:pt idx="7">
                  <c:v>1.788</c:v>
                </c:pt>
                <c:pt idx="8">
                  <c:v>2.9750000000000001</c:v>
                </c:pt>
                <c:pt idx="9">
                  <c:v>2.9927171669999999</c:v>
                </c:pt>
                <c:pt idx="10">
                  <c:v>3.7019613470000001</c:v>
                </c:pt>
                <c:pt idx="11">
                  <c:v>4.1911629039999996</c:v>
                </c:pt>
                <c:pt idx="12">
                  <c:v>4.7800655240000003</c:v>
                </c:pt>
                <c:pt idx="13">
                  <c:v>5.3547218750000001</c:v>
                </c:pt>
                <c:pt idx="14">
                  <c:v>5.6538951559999999</c:v>
                </c:pt>
                <c:pt idx="15">
                  <c:v>5.7</c:v>
                </c:pt>
                <c:pt idx="16">
                  <c:v>5.6</c:v>
                </c:pt>
                <c:pt idx="17">
                  <c:v>5.9</c:v>
                </c:pt>
                <c:pt idx="18">
                  <c:v>5.7</c:v>
                </c:pt>
                <c:pt idx="19">
                  <c:v>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D9-4CC9-8A75-6A75A2E4D5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overlap val="-27"/>
        <c:axId val="1303097823"/>
        <c:axId val="1303093247"/>
      </c:barChart>
      <c:catAx>
        <c:axId val="13030978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303093247"/>
        <c:crosses val="autoZero"/>
        <c:auto val="1"/>
        <c:lblAlgn val="ctr"/>
        <c:lblOffset val="100"/>
        <c:tickLblSkip val="1"/>
        <c:noMultiLvlLbl val="0"/>
      </c:catAx>
      <c:valAx>
        <c:axId val="1303093247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TT" dirty="0" err="1"/>
                  <a:t>US$Bn</a:t>
                </a:r>
                <a:endParaRPr lang="en-TT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303097823"/>
        <c:crosses val="autoZero"/>
        <c:crossBetween val="between"/>
      </c:valAx>
      <c:spPr>
        <a:noFill/>
        <a:ln>
          <a:solidFill>
            <a:schemeClr val="tx1">
              <a:lumMod val="50000"/>
              <a:lumOff val="50000"/>
            </a:schemeClr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 b="1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751659762158188"/>
          <c:y val="6.224823372650503E-2"/>
          <c:w val="0.81593039847054294"/>
          <c:h val="0.684378387410508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Fiscal Balance 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Sheet1!$A$2:$A$21</c:f>
              <c:strCache>
                <c:ptCount val="20"/>
                <c:pt idx="0">
                  <c:v>1999/00</c:v>
                </c:pt>
                <c:pt idx="1">
                  <c:v>2000/01</c:v>
                </c:pt>
                <c:pt idx="2">
                  <c:v>2001/02</c:v>
                </c:pt>
                <c:pt idx="3">
                  <c:v>2002/03</c:v>
                </c:pt>
                <c:pt idx="4">
                  <c:v>2003/04</c:v>
                </c:pt>
                <c:pt idx="5">
                  <c:v>2005/05</c:v>
                </c:pt>
                <c:pt idx="6">
                  <c:v>2005/06</c:v>
                </c:pt>
                <c:pt idx="7">
                  <c:v>2006/07</c:v>
                </c:pt>
                <c:pt idx="8">
                  <c:v>2007/08</c:v>
                </c:pt>
                <c:pt idx="9">
                  <c:v>2008/09</c:v>
                </c:pt>
                <c:pt idx="10">
                  <c:v>2009/10</c:v>
                </c:pt>
                <c:pt idx="11">
                  <c:v>2010/11</c:v>
                </c:pt>
                <c:pt idx="12">
                  <c:v>2011/12</c:v>
                </c:pt>
                <c:pt idx="13">
                  <c:v>2012/13</c:v>
                </c:pt>
                <c:pt idx="14">
                  <c:v>2013/14</c:v>
                </c:pt>
                <c:pt idx="15">
                  <c:v>2014/15</c:v>
                </c:pt>
                <c:pt idx="16">
                  <c:v>2015/16</c:v>
                </c:pt>
                <c:pt idx="17">
                  <c:v>2016/17</c:v>
                </c:pt>
                <c:pt idx="18">
                  <c:v>2017/18</c:v>
                </c:pt>
                <c:pt idx="19">
                  <c:v>2018/19</c:v>
                </c:pt>
              </c:strCache>
            </c:strRef>
          </c:cat>
          <c:val>
            <c:numRef>
              <c:f>Sheet1!$B$2:$B$21</c:f>
              <c:numCache>
                <c:formatCode>General</c:formatCode>
                <c:ptCount val="20"/>
                <c:pt idx="0">
                  <c:v>-0.2</c:v>
                </c:pt>
                <c:pt idx="1">
                  <c:v>1.6</c:v>
                </c:pt>
                <c:pt idx="2">
                  <c:v>-0.6</c:v>
                </c:pt>
                <c:pt idx="3">
                  <c:v>1.4</c:v>
                </c:pt>
                <c:pt idx="4">
                  <c:v>1.9</c:v>
                </c:pt>
                <c:pt idx="5">
                  <c:v>5.2</c:v>
                </c:pt>
                <c:pt idx="6">
                  <c:v>6.9</c:v>
                </c:pt>
                <c:pt idx="7">
                  <c:v>1.7</c:v>
                </c:pt>
                <c:pt idx="8">
                  <c:v>7.3</c:v>
                </c:pt>
                <c:pt idx="9">
                  <c:v>-5</c:v>
                </c:pt>
                <c:pt idx="10">
                  <c:v>0.1</c:v>
                </c:pt>
                <c:pt idx="11">
                  <c:v>-0.7</c:v>
                </c:pt>
                <c:pt idx="12">
                  <c:v>-1.3</c:v>
                </c:pt>
                <c:pt idx="13">
                  <c:v>-2.7</c:v>
                </c:pt>
                <c:pt idx="14">
                  <c:v>-2.4</c:v>
                </c:pt>
                <c:pt idx="15">
                  <c:v>-1.5</c:v>
                </c:pt>
                <c:pt idx="16">
                  <c:v>-5</c:v>
                </c:pt>
                <c:pt idx="17">
                  <c:v>-8.4</c:v>
                </c:pt>
                <c:pt idx="18">
                  <c:v>-3.5</c:v>
                </c:pt>
                <c:pt idx="19">
                  <c:v>-2.5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41-4E13-8149-1DB45817533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Total Debt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Sheet1!$A$2:$A$21</c:f>
              <c:strCache>
                <c:ptCount val="20"/>
                <c:pt idx="0">
                  <c:v>1999/00</c:v>
                </c:pt>
                <c:pt idx="1">
                  <c:v>2000/01</c:v>
                </c:pt>
                <c:pt idx="2">
                  <c:v>2001/02</c:v>
                </c:pt>
                <c:pt idx="3">
                  <c:v>2002/03</c:v>
                </c:pt>
                <c:pt idx="4">
                  <c:v>2003/04</c:v>
                </c:pt>
                <c:pt idx="5">
                  <c:v>2005/05</c:v>
                </c:pt>
                <c:pt idx="6">
                  <c:v>2005/06</c:v>
                </c:pt>
                <c:pt idx="7">
                  <c:v>2006/07</c:v>
                </c:pt>
                <c:pt idx="8">
                  <c:v>2007/08</c:v>
                </c:pt>
                <c:pt idx="9">
                  <c:v>2008/09</c:v>
                </c:pt>
                <c:pt idx="10">
                  <c:v>2009/10</c:v>
                </c:pt>
                <c:pt idx="11">
                  <c:v>2010/11</c:v>
                </c:pt>
                <c:pt idx="12">
                  <c:v>2011/12</c:v>
                </c:pt>
                <c:pt idx="13">
                  <c:v>2012/13</c:v>
                </c:pt>
                <c:pt idx="14">
                  <c:v>2013/14</c:v>
                </c:pt>
                <c:pt idx="15">
                  <c:v>2014/15</c:v>
                </c:pt>
                <c:pt idx="16">
                  <c:v>2015/16</c:v>
                </c:pt>
                <c:pt idx="17">
                  <c:v>2016/17</c:v>
                </c:pt>
                <c:pt idx="18">
                  <c:v>2017/18</c:v>
                </c:pt>
                <c:pt idx="19">
                  <c:v>2018/19</c:v>
                </c:pt>
              </c:strCache>
            </c:strRef>
          </c:cat>
          <c:val>
            <c:numRef>
              <c:f>Sheet1!$C$2:$C$21</c:f>
              <c:numCache>
                <c:formatCode>General</c:formatCode>
                <c:ptCount val="20"/>
                <c:pt idx="0">
                  <c:v>54.9</c:v>
                </c:pt>
                <c:pt idx="1">
                  <c:v>56.5</c:v>
                </c:pt>
                <c:pt idx="2">
                  <c:v>59.1</c:v>
                </c:pt>
                <c:pt idx="3">
                  <c:v>53.2</c:v>
                </c:pt>
                <c:pt idx="4">
                  <c:v>42.4</c:v>
                </c:pt>
                <c:pt idx="5">
                  <c:v>35.9</c:v>
                </c:pt>
                <c:pt idx="6">
                  <c:v>31.5</c:v>
                </c:pt>
                <c:pt idx="7">
                  <c:v>27.1</c:v>
                </c:pt>
                <c:pt idx="8">
                  <c:v>22</c:v>
                </c:pt>
                <c:pt idx="9">
                  <c:v>30.9</c:v>
                </c:pt>
                <c:pt idx="10">
                  <c:v>33.9</c:v>
                </c:pt>
                <c:pt idx="11">
                  <c:v>31.2</c:v>
                </c:pt>
                <c:pt idx="12">
                  <c:v>37.9</c:v>
                </c:pt>
                <c:pt idx="13">
                  <c:v>36.4</c:v>
                </c:pt>
                <c:pt idx="14">
                  <c:v>37.9</c:v>
                </c:pt>
                <c:pt idx="15">
                  <c:v>42.9</c:v>
                </c:pt>
                <c:pt idx="16">
                  <c:v>53.6</c:v>
                </c:pt>
                <c:pt idx="17">
                  <c:v>57.5</c:v>
                </c:pt>
                <c:pt idx="18">
                  <c:v>57.3</c:v>
                </c:pt>
                <c:pt idx="19">
                  <c:v>61.9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F41-4E13-8149-1DB4581753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7"/>
        <c:overlap val="-27"/>
        <c:axId val="645438079"/>
        <c:axId val="645450975"/>
      </c:bar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External Debt</c:v>
                </c:pt>
              </c:strCache>
            </c:strRef>
          </c:tx>
          <c:spPr>
            <a:ln w="28575" cap="rnd">
              <a:solidFill>
                <a:srgbClr val="FEBB26"/>
              </a:solidFill>
              <a:round/>
            </a:ln>
            <a:effectLst/>
          </c:spPr>
          <c:marker>
            <c:symbol val="none"/>
          </c:marker>
          <c:cat>
            <c:strRef>
              <c:f>Sheet1!$A$2:$A$21</c:f>
              <c:strCache>
                <c:ptCount val="20"/>
                <c:pt idx="0">
                  <c:v>1999/00</c:v>
                </c:pt>
                <c:pt idx="1">
                  <c:v>2000/01</c:v>
                </c:pt>
                <c:pt idx="2">
                  <c:v>2001/02</c:v>
                </c:pt>
                <c:pt idx="3">
                  <c:v>2002/03</c:v>
                </c:pt>
                <c:pt idx="4">
                  <c:v>2003/04</c:v>
                </c:pt>
                <c:pt idx="5">
                  <c:v>2005/05</c:v>
                </c:pt>
                <c:pt idx="6">
                  <c:v>2005/06</c:v>
                </c:pt>
                <c:pt idx="7">
                  <c:v>2006/07</c:v>
                </c:pt>
                <c:pt idx="8">
                  <c:v>2007/08</c:v>
                </c:pt>
                <c:pt idx="9">
                  <c:v>2008/09</c:v>
                </c:pt>
                <c:pt idx="10">
                  <c:v>2009/10</c:v>
                </c:pt>
                <c:pt idx="11">
                  <c:v>2010/11</c:v>
                </c:pt>
                <c:pt idx="12">
                  <c:v>2011/12</c:v>
                </c:pt>
                <c:pt idx="13">
                  <c:v>2012/13</c:v>
                </c:pt>
                <c:pt idx="14">
                  <c:v>2013/14</c:v>
                </c:pt>
                <c:pt idx="15">
                  <c:v>2014/15</c:v>
                </c:pt>
                <c:pt idx="16">
                  <c:v>2015/16</c:v>
                </c:pt>
                <c:pt idx="17">
                  <c:v>2016/17</c:v>
                </c:pt>
                <c:pt idx="18">
                  <c:v>2017/18</c:v>
                </c:pt>
                <c:pt idx="19">
                  <c:v>2018/19</c:v>
                </c:pt>
              </c:strCache>
            </c:strRef>
          </c:cat>
          <c:val>
            <c:numRef>
              <c:f>Sheet1!$D$2:$D$21</c:f>
              <c:numCache>
                <c:formatCode>General</c:formatCode>
                <c:ptCount val="20"/>
                <c:pt idx="0">
                  <c:v>21.5</c:v>
                </c:pt>
                <c:pt idx="1">
                  <c:v>19.399999999999999</c:v>
                </c:pt>
                <c:pt idx="2">
                  <c:v>17.399999999999999</c:v>
                </c:pt>
                <c:pt idx="3">
                  <c:v>14.5</c:v>
                </c:pt>
                <c:pt idx="4">
                  <c:v>10.5</c:v>
                </c:pt>
                <c:pt idx="5">
                  <c:v>8.8000000000000007</c:v>
                </c:pt>
                <c:pt idx="6">
                  <c:v>7.1</c:v>
                </c:pt>
                <c:pt idx="7">
                  <c:v>6.6</c:v>
                </c:pt>
                <c:pt idx="8">
                  <c:v>5.6</c:v>
                </c:pt>
                <c:pt idx="9">
                  <c:v>7.2</c:v>
                </c:pt>
                <c:pt idx="10">
                  <c:v>6.4</c:v>
                </c:pt>
                <c:pt idx="11">
                  <c:v>6</c:v>
                </c:pt>
                <c:pt idx="12">
                  <c:v>6.2</c:v>
                </c:pt>
                <c:pt idx="13">
                  <c:v>5.0999999999999996</c:v>
                </c:pt>
                <c:pt idx="14">
                  <c:v>6.7</c:v>
                </c:pt>
                <c:pt idx="15">
                  <c:v>8</c:v>
                </c:pt>
                <c:pt idx="16">
                  <c:v>13.3</c:v>
                </c:pt>
                <c:pt idx="17">
                  <c:v>14.7</c:v>
                </c:pt>
                <c:pt idx="18">
                  <c:v>15.1</c:v>
                </c:pt>
                <c:pt idx="19">
                  <c:v>16.3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4BA-437A-BCC5-8DA062D055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45438079"/>
        <c:axId val="645450975"/>
      </c:lineChart>
      <c:catAx>
        <c:axId val="6454380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45450975"/>
        <c:crosses val="autoZero"/>
        <c:auto val="1"/>
        <c:lblAlgn val="ctr"/>
        <c:lblOffset val="100"/>
        <c:tickLblSkip val="1"/>
        <c:noMultiLvlLbl val="0"/>
      </c:catAx>
      <c:valAx>
        <c:axId val="6454509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dirty="0"/>
                  <a:t>Per</a:t>
                </a:r>
                <a:r>
                  <a:rPr lang="en-US" baseline="0" dirty="0"/>
                  <a:t> cent</a:t>
                </a:r>
                <a:endParaRPr lang="en-TT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45438079"/>
        <c:crosses val="autoZero"/>
        <c:crossBetween val="between"/>
      </c:valAx>
      <c:spPr>
        <a:noFill/>
        <a:ln>
          <a:solidFill>
            <a:schemeClr val="tx1">
              <a:lumMod val="50000"/>
              <a:lumOff val="50000"/>
            </a:schemeClr>
          </a:solidFill>
        </a:ln>
        <a:effectLst/>
      </c:spPr>
    </c:plotArea>
    <c:legend>
      <c:legendPos val="b"/>
      <c:layout>
        <c:manualLayout>
          <c:xMode val="edge"/>
          <c:yMode val="edge"/>
          <c:x val="0.12306233456619012"/>
          <c:y val="5.5581595622983614E-2"/>
          <c:w val="0.83641675153724204"/>
          <c:h val="7.47730301069832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 b="1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726520971724185E-2"/>
          <c:y val="7.4144092170076045E-2"/>
          <c:w val="0.74349428078856583"/>
          <c:h val="0.755249543315420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Net International Reserves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Sheet1!$A$2:$A$21</c:f>
              <c:numCache>
                <c:formatCode>General</c:formatCode>
                <c:ptCount val="20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</c:numCache>
            </c:numRef>
          </c:cat>
          <c:val>
            <c:numRef>
              <c:f>Sheet1!$B$2:$B$21</c:f>
              <c:numCache>
                <c:formatCode>General</c:formatCode>
                <c:ptCount val="20"/>
                <c:pt idx="0">
                  <c:v>1.3</c:v>
                </c:pt>
                <c:pt idx="1">
                  <c:v>0.7</c:v>
                </c:pt>
                <c:pt idx="2">
                  <c:v>1.8</c:v>
                </c:pt>
                <c:pt idx="3">
                  <c:v>2.2000000000000002</c:v>
                </c:pt>
                <c:pt idx="4">
                  <c:v>2.7</c:v>
                </c:pt>
                <c:pt idx="5">
                  <c:v>4</c:v>
                </c:pt>
                <c:pt idx="6">
                  <c:v>5.2</c:v>
                </c:pt>
                <c:pt idx="7">
                  <c:v>6.7</c:v>
                </c:pt>
                <c:pt idx="8">
                  <c:v>9.4</c:v>
                </c:pt>
                <c:pt idx="9">
                  <c:v>8.6999999999999993</c:v>
                </c:pt>
                <c:pt idx="10">
                  <c:v>9.1999999999999993</c:v>
                </c:pt>
                <c:pt idx="11">
                  <c:v>10</c:v>
                </c:pt>
                <c:pt idx="12">
                  <c:v>9.4</c:v>
                </c:pt>
                <c:pt idx="13">
                  <c:v>10.199999999999999</c:v>
                </c:pt>
                <c:pt idx="14">
                  <c:v>11.5</c:v>
                </c:pt>
                <c:pt idx="15">
                  <c:v>9.9</c:v>
                </c:pt>
                <c:pt idx="16">
                  <c:v>9.5</c:v>
                </c:pt>
                <c:pt idx="17">
                  <c:v>8.3000000000000007</c:v>
                </c:pt>
                <c:pt idx="18">
                  <c:v>7.7</c:v>
                </c:pt>
                <c:pt idx="19">
                  <c:v>6.9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2C-407D-81FC-E1D64045DE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overlap val="-27"/>
        <c:axId val="1933748512"/>
        <c:axId val="1933701920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Import Cover</c:v>
                </c:pt>
              </c:strCache>
            </c:strRef>
          </c:tx>
          <c:spPr>
            <a:ln w="28575" cap="rnd">
              <a:solidFill>
                <a:srgbClr val="C9053D"/>
              </a:solidFill>
              <a:round/>
            </a:ln>
            <a:effectLst/>
          </c:spPr>
          <c:marker>
            <c:symbol val="none"/>
          </c:marker>
          <c:cat>
            <c:numRef>
              <c:f>Sheet1!$A$2:$A$21</c:f>
              <c:numCache>
                <c:formatCode>General</c:formatCode>
                <c:ptCount val="20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</c:numCache>
            </c:numRef>
          </c:cat>
          <c:val>
            <c:numRef>
              <c:f>Sheet1!$C$2:$C$21</c:f>
              <c:numCache>
                <c:formatCode>#,##0.0</c:formatCode>
                <c:ptCount val="20"/>
                <c:pt idx="0">
                  <c:v>4.0442333689078618</c:v>
                </c:pt>
                <c:pt idx="1">
                  <c:v>4.2328699918233852</c:v>
                </c:pt>
                <c:pt idx="2">
                  <c:v>5.7737344469064267</c:v>
                </c:pt>
                <c:pt idx="3">
                  <c:v>5.8739626400996263</c:v>
                </c:pt>
                <c:pt idx="4">
                  <c:v>5.2016304989957085</c:v>
                </c:pt>
                <c:pt idx="5">
                  <c:v>6.9252036165284316</c:v>
                </c:pt>
                <c:pt idx="6" formatCode="General">
                  <c:v>10.1</c:v>
                </c:pt>
                <c:pt idx="7" formatCode="General">
                  <c:v>9.4</c:v>
                </c:pt>
                <c:pt idx="8" formatCode="General">
                  <c:v>11.6</c:v>
                </c:pt>
                <c:pt idx="9" formatCode="General">
                  <c:v>12</c:v>
                </c:pt>
                <c:pt idx="10" formatCode="General">
                  <c:v>13.3</c:v>
                </c:pt>
                <c:pt idx="11" formatCode="General">
                  <c:v>13.7</c:v>
                </c:pt>
                <c:pt idx="12" formatCode="General">
                  <c:v>10.6</c:v>
                </c:pt>
                <c:pt idx="13" formatCode="General">
                  <c:v>12.2</c:v>
                </c:pt>
                <c:pt idx="14" formatCode="General">
                  <c:v>12.9</c:v>
                </c:pt>
                <c:pt idx="15" formatCode="General">
                  <c:v>11.2</c:v>
                </c:pt>
                <c:pt idx="16" formatCode="General">
                  <c:v>10.5</c:v>
                </c:pt>
                <c:pt idx="17" formatCode="General">
                  <c:v>9.6999999999999993</c:v>
                </c:pt>
                <c:pt idx="18" formatCode="General">
                  <c:v>8</c:v>
                </c:pt>
                <c:pt idx="19" formatCode="General">
                  <c:v>7.7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42C-407D-81FC-E1D64045DE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74367040"/>
        <c:axId val="1374345824"/>
      </c:lineChart>
      <c:catAx>
        <c:axId val="1933748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933701920"/>
        <c:crosses val="autoZero"/>
        <c:auto val="1"/>
        <c:lblAlgn val="ctr"/>
        <c:lblOffset val="100"/>
        <c:tickLblSkip val="1"/>
        <c:noMultiLvlLbl val="0"/>
      </c:catAx>
      <c:valAx>
        <c:axId val="1933701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TT" dirty="0" err="1" smtClean="0"/>
                  <a:t>US$Bn</a:t>
                </a:r>
                <a:endParaRPr lang="en-TT" dirty="0"/>
              </a:p>
            </c:rich>
          </c:tx>
          <c:layout>
            <c:manualLayout>
              <c:xMode val="edge"/>
              <c:yMode val="edge"/>
              <c:x val="4.0711835219007231E-3"/>
              <c:y val="0.4028699254119274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933748512"/>
        <c:crosses val="autoZero"/>
        <c:crossBetween val="between"/>
      </c:valAx>
      <c:valAx>
        <c:axId val="1374345824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TT" dirty="0" smtClean="0"/>
                  <a:t>months</a:t>
                </a:r>
                <a:endParaRPr lang="en-TT" dirty="0"/>
              </a:p>
            </c:rich>
          </c:tx>
          <c:layout>
            <c:manualLayout>
              <c:xMode val="edge"/>
              <c:yMode val="edge"/>
              <c:x val="0.90023548751300697"/>
              <c:y val="0.3493053324787042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#,##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374367040"/>
        <c:crosses val="max"/>
        <c:crossBetween val="between"/>
      </c:valAx>
      <c:catAx>
        <c:axId val="13743670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374345824"/>
        <c:crosses val="autoZero"/>
        <c:auto val="1"/>
        <c:lblAlgn val="ctr"/>
        <c:lblOffset val="100"/>
        <c:noMultiLvlLbl val="0"/>
      </c:catAx>
      <c:spPr>
        <a:noFill/>
        <a:ln>
          <a:solidFill>
            <a:schemeClr val="tx1">
              <a:lumMod val="50000"/>
              <a:lumOff val="50000"/>
            </a:schemeClr>
          </a:solidFill>
        </a:ln>
        <a:effectLst/>
      </c:spPr>
    </c:plotArea>
    <c:legend>
      <c:legendPos val="b"/>
      <c:layout>
        <c:manualLayout>
          <c:xMode val="edge"/>
          <c:yMode val="edge"/>
          <c:x val="1.1457015675018247E-3"/>
          <c:y val="6.3428492879354245E-2"/>
          <c:w val="0.45216968436466776"/>
          <c:h val="0.2955355915525624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 b="1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05899360309248"/>
          <c:y val="4.0022100015740927E-2"/>
          <c:w val="0.83871344188297858"/>
          <c:h val="0.806031314072307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'Talented Labour Force'!$B$89</c:f>
              <c:strCache>
                <c:ptCount val="1"/>
                <c:pt idx="0">
                  <c:v>Ease of Doing Business In Trinidad and Tobago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'Talented Labour Force'!$A$90:$A$94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'Talented Labour Force'!$B$90:$B$94</c:f>
              <c:numCache>
                <c:formatCode>General</c:formatCode>
                <c:ptCount val="5"/>
                <c:pt idx="0">
                  <c:v>92</c:v>
                </c:pt>
                <c:pt idx="1">
                  <c:v>96</c:v>
                </c:pt>
                <c:pt idx="2">
                  <c:v>102</c:v>
                </c:pt>
                <c:pt idx="3">
                  <c:v>105</c:v>
                </c:pt>
                <c:pt idx="4">
                  <c:v>105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2A-4560-B743-13F0472DF9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22"/>
        <c:axId val="327398336"/>
        <c:axId val="327402080"/>
      </c:barChart>
      <c:catAx>
        <c:axId val="327398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27402080"/>
        <c:crosses val="autoZero"/>
        <c:auto val="1"/>
        <c:lblAlgn val="ctr"/>
        <c:lblOffset val="100"/>
        <c:noMultiLvlLbl val="0"/>
      </c:catAx>
      <c:valAx>
        <c:axId val="32740208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Rank</a:t>
                </a:r>
                <a:endParaRPr lang="en-TT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27398336"/>
        <c:crosses val="autoZero"/>
        <c:crossBetween val="between"/>
      </c:valAx>
      <c:spPr>
        <a:noFill/>
        <a:ln>
          <a:solidFill>
            <a:schemeClr val="tx1">
              <a:lumMod val="50000"/>
              <a:lumOff val="50000"/>
            </a:schemeClr>
          </a:solidFill>
        </a:ln>
        <a:effectLst/>
      </c:spPr>
    </c:plotArea>
    <c:plotVisOnly val="1"/>
    <c:dispBlanksAs val="gap"/>
    <c:showDLblsOverMax val="0"/>
  </c:chart>
  <c:spPr>
    <a:solidFill>
      <a:schemeClr val="bg1">
        <a:alpha val="0"/>
      </a:schemeClr>
    </a:solidFill>
    <a:ln w="9525" cap="flat" cmpd="sng" algn="ctr">
      <a:noFill/>
      <a:round/>
    </a:ln>
    <a:effectLst/>
  </c:spPr>
  <c:txPr>
    <a:bodyPr/>
    <a:lstStyle/>
    <a:p>
      <a:pPr>
        <a:defRPr sz="900" b="1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7233553610363498E-2"/>
          <c:y val="0"/>
          <c:w val="0.86849161326104762"/>
          <c:h val="0.95031690057882456"/>
        </c:manualLayout>
      </c:layout>
      <c:pie3DChart>
        <c:varyColors val="1"/>
        <c:ser>
          <c:idx val="0"/>
          <c:order val="0"/>
          <c:tx>
            <c:strRef>
              <c:f>'Talented Labour Force'!$B$41</c:f>
              <c:strCache>
                <c:ptCount val="1"/>
                <c:pt idx="0">
                  <c:v>Persons with Jobs by Educational Attainment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D849-436E-82FA-02056CC8B9EA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D849-436E-82FA-02056CC8B9EA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D849-436E-82FA-02056CC8B9EA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D849-436E-82FA-02056CC8B9EA}"/>
              </c:ext>
            </c:extLst>
          </c:dPt>
          <c:dPt>
            <c:idx val="4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D849-436E-82FA-02056CC8B9EA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849-436E-82FA-02056CC8B9EA}"/>
                </c:ext>
              </c:extLst>
            </c:dLbl>
            <c:dLbl>
              <c:idx val="1"/>
              <c:layout>
                <c:manualLayout>
                  <c:x val="-0.18730807974752509"/>
                  <c:y val="0.1752816152950449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849-436E-82FA-02056CC8B9EA}"/>
                </c:ext>
              </c:extLst>
            </c:dLbl>
            <c:dLbl>
              <c:idx val="2"/>
              <c:layout>
                <c:manualLayout>
                  <c:x val="-0.13481003349320578"/>
                  <c:y val="-6.265999775613258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035040206223219"/>
                      <c:h val="0.183388642090750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D849-436E-82FA-02056CC8B9EA}"/>
                </c:ext>
              </c:extLst>
            </c:dLbl>
            <c:dLbl>
              <c:idx val="4"/>
              <c:layout>
                <c:manualLayout>
                  <c:x val="0.20670747298277473"/>
                  <c:y val="0.1588590690269264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849-436E-82FA-02056CC8B9E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600" b="1" i="0" u="none" strike="noStrik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'Talented Labour Force'!$A$42:$A$46</c:f>
              <c:strCache>
                <c:ptCount val="5"/>
                <c:pt idx="0">
                  <c:v>No Education</c:v>
                </c:pt>
                <c:pt idx="1">
                  <c:v>Primary School Education</c:v>
                </c:pt>
                <c:pt idx="2">
                  <c:v>Secondary School Education</c:v>
                </c:pt>
                <c:pt idx="3">
                  <c:v>Secondary School Education plus training</c:v>
                </c:pt>
                <c:pt idx="4">
                  <c:v>University Education, Diploma, Certificate</c:v>
                </c:pt>
              </c:strCache>
            </c:strRef>
          </c:cat>
          <c:val>
            <c:numRef>
              <c:f>'Talented Labour Force'!$B$42:$B$46</c:f>
              <c:numCache>
                <c:formatCode>0.0</c:formatCode>
                <c:ptCount val="5"/>
                <c:pt idx="0" formatCode="General">
                  <c:v>0.2</c:v>
                </c:pt>
                <c:pt idx="1">
                  <c:v>16.074999999999999</c:v>
                </c:pt>
                <c:pt idx="2" formatCode="General">
                  <c:v>18.3</c:v>
                </c:pt>
                <c:pt idx="3">
                  <c:v>43.174999999999997</c:v>
                </c:pt>
                <c:pt idx="4">
                  <c:v>21.725000000000001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849-436E-82FA-02056CC8B9EA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638797377787606"/>
          <c:y val="7.61903307543879E-2"/>
          <c:w val="0.48255704835182722"/>
          <c:h val="0.7751921665214123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'Talented Labour Force'!$B$19</c:f>
              <c:strCache>
                <c:ptCount val="1"/>
                <c:pt idx="0">
                  <c:v>Persons with Jobs by Occupation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'Talented Labour Force'!$A$20:$A$29</c:f>
              <c:strCache>
                <c:ptCount val="10"/>
                <c:pt idx="0">
                  <c:v>Not stated</c:v>
                </c:pt>
                <c:pt idx="1">
                  <c:v>Agricultural, Forestry and Fishery Workers </c:v>
                </c:pt>
                <c:pt idx="2">
                  <c:v> Professionals </c:v>
                </c:pt>
                <c:pt idx="3">
                  <c:v>Plant and Machine Operators and Assemblers </c:v>
                </c:pt>
                <c:pt idx="4">
                  <c:v>Clerks </c:v>
                </c:pt>
                <c:pt idx="5">
                  <c:v>Legislators, Senior Officials and Managers </c:v>
                </c:pt>
                <c:pt idx="6">
                  <c:v>Technicians and Associate Professionals </c:v>
                </c:pt>
                <c:pt idx="7">
                  <c:v>Craft and Related Workers </c:v>
                </c:pt>
                <c:pt idx="8">
                  <c:v>Service Workers &amp; Shop Sales Workers </c:v>
                </c:pt>
                <c:pt idx="9">
                  <c:v>Elementary Occupations </c:v>
                </c:pt>
              </c:strCache>
            </c:strRef>
          </c:cat>
          <c:val>
            <c:numRef>
              <c:f>'Talented Labour Force'!$B$20:$B$29</c:f>
              <c:numCache>
                <c:formatCode>0.0</c:formatCode>
                <c:ptCount val="10"/>
                <c:pt idx="0">
                  <c:v>0.4525652412976357</c:v>
                </c:pt>
                <c:pt idx="1">
                  <c:v>2.6561773040646282</c:v>
                </c:pt>
                <c:pt idx="2">
                  <c:v>6.14558220192023</c:v>
                </c:pt>
                <c:pt idx="3">
                  <c:v>7.4102271285369881</c:v>
                </c:pt>
                <c:pt idx="4">
                  <c:v>10.121388994628431</c:v>
                </c:pt>
                <c:pt idx="5">
                  <c:v>10.514740092204882</c:v>
                </c:pt>
                <c:pt idx="6">
                  <c:v>13.860339212451889</c:v>
                </c:pt>
                <c:pt idx="7">
                  <c:v>15.074229158736202</c:v>
                </c:pt>
                <c:pt idx="8">
                  <c:v>15.865160935583472</c:v>
                </c:pt>
                <c:pt idx="9">
                  <c:v>17.886900985492534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FE-4230-9299-705CA8FA8D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3"/>
        <c:axId val="1308151680"/>
        <c:axId val="1308144192"/>
      </c:barChart>
      <c:catAx>
        <c:axId val="13081516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308144192"/>
        <c:crosses val="autoZero"/>
        <c:auto val="1"/>
        <c:lblAlgn val="ctr"/>
        <c:lblOffset val="100"/>
        <c:noMultiLvlLbl val="0"/>
      </c:catAx>
      <c:valAx>
        <c:axId val="13081441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TT" dirty="0"/>
                  <a:t>Per 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308151680"/>
        <c:crosses val="autoZero"/>
        <c:crossBetween val="between"/>
      </c:valAx>
      <c:spPr>
        <a:noFill/>
        <a:ln>
          <a:solidFill>
            <a:schemeClr val="tx1">
              <a:lumMod val="50000"/>
              <a:lumOff val="50000"/>
            </a:schemeClr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0.59156</cdr:x>
      <cdr:y>0.03665</cdr:y>
    </cdr:from>
    <cdr:to>
      <cdr:x>0.64295</cdr:x>
      <cdr:y>0.78001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2758308" y="79592"/>
          <a:ext cx="239636" cy="1614390"/>
        </a:xfrm>
        <a:prstGeom xmlns:a="http://schemas.openxmlformats.org/drawingml/2006/main" prst="rect">
          <a:avLst/>
        </a:prstGeom>
        <a:solidFill xmlns:a="http://schemas.openxmlformats.org/drawingml/2006/main">
          <a:schemeClr val="bg2">
            <a:lumMod val="75000"/>
            <a:alpha val="36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0.7918</cdr:x>
      <cdr:y>0.03955</cdr:y>
    </cdr:from>
    <cdr:to>
      <cdr:x>0.84319</cdr:x>
      <cdr:y>0.79195</cdr:y>
    </cdr:to>
    <cdr:sp macro="" textlink="">
      <cdr:nvSpPr>
        <cdr:cNvPr id="3" name="Rectangle 2"/>
        <cdr:cNvSpPr/>
      </cdr:nvSpPr>
      <cdr:spPr>
        <a:xfrm xmlns:a="http://schemas.openxmlformats.org/drawingml/2006/main">
          <a:off x="3691977" y="85898"/>
          <a:ext cx="239636" cy="1634033"/>
        </a:xfrm>
        <a:prstGeom xmlns:a="http://schemas.openxmlformats.org/drawingml/2006/main" prst="rect">
          <a:avLst/>
        </a:prstGeom>
        <a:solidFill xmlns:a="http://schemas.openxmlformats.org/drawingml/2006/main">
          <a:schemeClr val="bg2">
            <a:lumMod val="75000"/>
            <a:alpha val="36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0.88429</cdr:x>
      <cdr:y>0.03955</cdr:y>
    </cdr:from>
    <cdr:to>
      <cdr:x>0.92291</cdr:x>
      <cdr:y>0.79195</cdr:y>
    </cdr:to>
    <cdr:sp macro="" textlink="">
      <cdr:nvSpPr>
        <cdr:cNvPr id="4" name="Rectangle 3"/>
        <cdr:cNvSpPr/>
      </cdr:nvSpPr>
      <cdr:spPr>
        <a:xfrm xmlns:a="http://schemas.openxmlformats.org/drawingml/2006/main">
          <a:off x="4123251" y="85898"/>
          <a:ext cx="180077" cy="1634033"/>
        </a:xfrm>
        <a:prstGeom xmlns:a="http://schemas.openxmlformats.org/drawingml/2006/main" prst="rect">
          <a:avLst/>
        </a:prstGeom>
        <a:solidFill xmlns:a="http://schemas.openxmlformats.org/drawingml/2006/main">
          <a:schemeClr val="bg2">
            <a:lumMod val="75000"/>
            <a:alpha val="36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0.03988</cdr:x>
      <cdr:y>0.84782</cdr:y>
    </cdr:from>
    <cdr:to>
      <cdr:x>0.98542</cdr:x>
      <cdr:y>0.94517</cdr:y>
    </cdr:to>
    <cdr:sp macro="" textlink="">
      <cdr:nvSpPr>
        <cdr:cNvPr id="2" name="TextBox 12"/>
        <cdr:cNvSpPr txBox="1"/>
      </cdr:nvSpPr>
      <cdr:spPr>
        <a:xfrm xmlns:a="http://schemas.openxmlformats.org/drawingml/2006/main">
          <a:off x="181743" y="1742211"/>
          <a:ext cx="4309106" cy="20005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7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Sources: </a:t>
          </a:r>
          <a:r>
            <a:rPr lang="en-US" sz="7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Central Statistical </a:t>
          </a:r>
          <a:r>
            <a:rPr lang="en-US" sz="7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Office and Central Bank of Trinidad and Tobago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61" tIns="46581" rIns="93161" bIns="4658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61" tIns="46581" rIns="93161" bIns="46581" rtlCol="0"/>
          <a:lstStyle>
            <a:lvl1pPr algn="r">
              <a:defRPr sz="1200"/>
            </a:lvl1pPr>
          </a:lstStyle>
          <a:p>
            <a:fld id="{A3804685-DF01-4D0A-82E0-952109277AF7}" type="datetimeFigureOut">
              <a:rPr lang="en-US" smtClean="0"/>
              <a:pPr/>
              <a:t>3/6/2023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1" tIns="46581" rIns="93161" bIns="4658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61" tIns="46581" rIns="93161" bIns="4658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3161" tIns="46581" rIns="93161" bIns="4658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6"/>
            <a:ext cx="3037840" cy="464820"/>
          </a:xfrm>
          <a:prstGeom prst="rect">
            <a:avLst/>
          </a:prstGeom>
        </p:spPr>
        <p:txBody>
          <a:bodyPr vert="horz" lIns="93161" tIns="46581" rIns="93161" bIns="46581" rtlCol="0" anchor="b"/>
          <a:lstStyle>
            <a:lvl1pPr algn="r">
              <a:defRPr sz="1200"/>
            </a:lvl1pPr>
          </a:lstStyle>
          <a:p>
            <a:fld id="{5463CB4D-876E-401D-8FD2-88AC0D53B4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001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2FBA7-2001-4296-9557-C803D6BEC7E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9845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63CB4D-876E-401D-8FD2-88AC0D53B47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5998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63CB4D-876E-401D-8FD2-88AC0D53B47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8035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63CB4D-876E-401D-8FD2-88AC0D53B47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1999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63CB4D-876E-401D-8FD2-88AC0D53B47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959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63CB4D-876E-401D-8FD2-88AC0D53B47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9879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63CB4D-876E-401D-8FD2-88AC0D53B47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3543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63CB4D-876E-401D-8FD2-88AC0D53B472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3857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63CB4D-876E-401D-8FD2-88AC0D53B472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5254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63CB4D-876E-401D-8FD2-88AC0D53B472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6085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63CB4D-876E-401D-8FD2-88AC0D53B472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840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63CB4D-876E-401D-8FD2-88AC0D53B47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5512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63CB4D-876E-401D-8FD2-88AC0D53B47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7353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63CB4D-876E-401D-8FD2-88AC0D53B47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3969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63CB4D-876E-401D-8FD2-88AC0D53B47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344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63CB4D-876E-401D-8FD2-88AC0D53B47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696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63CB4D-876E-401D-8FD2-88AC0D53B47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3386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63CB4D-876E-401D-8FD2-88AC0D53B47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8058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63CB4D-876E-401D-8FD2-88AC0D53B47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10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292103" y="169671"/>
            <a:ext cx="8519391" cy="661607"/>
          </a:xfrm>
          <a:prstGeom prst="rect">
            <a:avLst/>
          </a:prstGeom>
        </p:spPr>
        <p:txBody>
          <a:bodyPr>
            <a:noAutofit/>
          </a:bodyPr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292101" y="4357697"/>
            <a:ext cx="8491538" cy="785813"/>
          </a:xfrm>
        </p:spPr>
        <p:txBody>
          <a:bodyPr bIns="180000" anchor="b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1076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D4F32-8DB0-8645-BA07-BEF5330033B0}" type="datetime1">
              <a:rPr lang="en-TT" smtClean="0"/>
              <a:t>06/03/2023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0D174-FA3C-4819-82DF-E691242D88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731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B009A-4E59-3547-AD3E-2B1D92688B74}" type="datetime1">
              <a:rPr lang="en-TT" smtClean="0"/>
              <a:t>06/03/2023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0D174-FA3C-4819-82DF-E691242D88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6793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B39BE-FAF8-6947-843D-4AEB678FBB3B}" type="datetime1">
              <a:rPr lang="en-TT" smtClean="0"/>
              <a:t>06/03/2023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0D174-FA3C-4819-82DF-E691242D88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8475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AACDF-1C8D-CB48-89B9-EBFDC7CA99A6}" type="datetime1">
              <a:rPr lang="en-TT" smtClean="0"/>
              <a:t>06/03/2023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0D174-FA3C-4819-82DF-E691242D88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62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31515-8F4C-C743-AEB8-19262118F1AB}" type="datetime1">
              <a:rPr lang="en-TT" smtClean="0"/>
              <a:t>06/03/2023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0D174-FA3C-4819-82DF-E691242D88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2705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model2">
    <p:bg>
      <p:bgPr>
        <a:gradFill flip="none" rotWithShape="1">
          <a:gsLst>
            <a:gs pos="55000">
              <a:srgbClr val="1181AE"/>
            </a:gs>
            <a:gs pos="0">
              <a:srgbClr val="1181AE"/>
            </a:gs>
            <a:gs pos="100000">
              <a:srgbClr val="095474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4009" y="2152985"/>
            <a:ext cx="4449167" cy="533311"/>
          </a:xfrm>
        </p:spPr>
        <p:txBody>
          <a:bodyPr>
            <a:normAutofit/>
          </a:bodyPr>
          <a:lstStyle>
            <a:lvl1pPr algn="ctr">
              <a:defRPr sz="36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Open Sans" pitchFamily="34" charset="0"/>
                <a:cs typeface="Open Sans" pitchFamily="34" charset="0"/>
              </a:defRPr>
            </a:lvl1pPr>
          </a:lstStyle>
          <a:p>
            <a:r>
              <a:rPr lang="en-US"/>
              <a:t>SlideModel.com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A073F-82BE-C940-A47C-64CB101CB735}" type="datetime1">
              <a:rPr lang="en-TT" smtClean="0">
                <a:solidFill>
                  <a:srgbClr val="57565A">
                    <a:tint val="75000"/>
                  </a:srgbClr>
                </a:solidFill>
              </a:rPr>
              <a:t>06/03/2023</a:t>
            </a:fld>
            <a:endParaRPr lang="en-US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>
                <a:solidFill>
                  <a:srgbClr val="57565A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57565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667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9032 BoE logo-R&amp;P 300dpi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80" y="1200150"/>
            <a:ext cx="23780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001" y="1738801"/>
            <a:ext cx="2932712" cy="582854"/>
          </a:xfrm>
        </p:spPr>
        <p:txBody>
          <a:bodyPr lIns="0" tIns="0" rIns="0" bIns="0" anchor="t"/>
          <a:lstStyle>
            <a:lvl1pPr algn="l">
              <a:defRPr sz="2400" b="1">
                <a:solidFill>
                  <a:srgbClr val="96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92004" y="2570407"/>
            <a:ext cx="5335151" cy="3552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0972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180CB-C5A4-3147-B747-B5B211F5B461}" type="datetime1">
              <a:rPr lang="en-TT" smtClean="0"/>
              <a:t>06/03/2023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586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3EE71-A52A-5541-BA12-21A665A14EF7}" type="datetime1">
              <a:rPr lang="en-TT" smtClean="0"/>
              <a:t>06/03/2023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0D174-FA3C-4819-82DF-E691242D88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474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7EFFB-2CC4-B741-BC92-86057FD16E22}" type="datetime1">
              <a:rPr lang="en-TT" smtClean="0"/>
              <a:t>06/03/2023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0D174-FA3C-4819-82DF-E691242D88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515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2DD52-0DA4-364D-B372-ACB8A5825221}" type="datetime1">
              <a:rPr lang="en-TT" smtClean="0"/>
              <a:t>06/03/2023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0D174-FA3C-4819-82DF-E691242D88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838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7AA2E-4F3A-0F41-AE61-8689C574C7A7}" type="datetime1">
              <a:rPr lang="en-TT" smtClean="0"/>
              <a:t>06/03/2023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0D174-FA3C-4819-82DF-E691242D88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219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3F3C9-F993-0443-B8DD-904C8965E5F1}" type="datetime1">
              <a:rPr lang="en-TT" smtClean="0"/>
              <a:t>06/03/2023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0D174-FA3C-4819-82DF-E691242D88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083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C7086-04B7-4341-8B37-93CDACA33B65}" type="datetime1">
              <a:rPr lang="en-TT" smtClean="0"/>
              <a:t>06/03/2023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0D174-FA3C-4819-82DF-E691242D88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744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70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22BC411-F9AB-DD46-977F-5DE26C8653DC}" type="datetime1">
              <a:rPr lang="en-TT" smtClean="0">
                <a:solidFill>
                  <a:prstClr val="black">
                    <a:tint val="75000"/>
                  </a:prstClr>
                </a:solidFill>
                <a:latin typeface="Times" charset="0"/>
                <a:ea typeface="MS PGothic" pitchFamily="34" charset="-128"/>
              </a:rPr>
              <a:t>06/03/2023</a:t>
            </a:fld>
            <a:endParaRPr lang="en-GB">
              <a:solidFill>
                <a:prstClr val="black">
                  <a:tint val="75000"/>
                </a:prstClr>
              </a:solidFill>
              <a:latin typeface="Times" charset="0"/>
              <a:ea typeface="MS PGothic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70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black">
                  <a:tint val="75000"/>
                </a:prstClr>
              </a:solidFill>
              <a:latin typeface="Times" charset="0"/>
              <a:ea typeface="MS PGothic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1" y="4767270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BD0C0CD-4C4E-4B65-B52B-9DB2682BF7D6}" type="slidenum">
              <a:rPr lang="en-GB">
                <a:solidFill>
                  <a:prstClr val="black">
                    <a:tint val="75000"/>
                  </a:prstClr>
                </a:solidFill>
                <a:latin typeface="Times" charset="0"/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Times" charset="0"/>
              <a:ea typeface="MS PGothic" pitchFamily="34" charset="-128"/>
            </a:endParaRPr>
          </a:p>
        </p:txBody>
      </p:sp>
      <p:sp>
        <p:nvSpPr>
          <p:cNvPr id="1030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457200" y="1200154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309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16000" indent="-216000" algn="l" rtl="0" eaLnBrk="1" fontAlgn="base" hangingPunct="1">
        <a:spcBef>
          <a:spcPct val="0"/>
        </a:spcBef>
        <a:spcAft>
          <a:spcPct val="0"/>
        </a:spcAft>
        <a:buFont typeface="Arial" pitchFamily="34" charset="0"/>
        <a:defRPr sz="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0" indent="0" algn="l" rtl="0" eaLnBrk="1" fontAlgn="base" hangingPunct="1">
        <a:spcBef>
          <a:spcPct val="0"/>
        </a:spcBef>
        <a:spcAft>
          <a:spcPct val="0"/>
        </a:spcAft>
        <a:buFont typeface="Arial" pitchFamily="34" charset="0"/>
        <a:defRPr lang="en-US" sz="2400" kern="1200" dirty="0">
          <a:solidFill>
            <a:srgbClr val="96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0" indent="0" algn="l" rtl="0" eaLnBrk="1" fontAlgn="base" hangingPunct="1">
        <a:spcBef>
          <a:spcPct val="0"/>
        </a:spcBef>
        <a:spcAft>
          <a:spcPct val="0"/>
        </a:spcAft>
        <a:buFont typeface="Arial" pitchFamily="34" charset="0"/>
        <a:defRPr lang="en-US" sz="2000" kern="1200" dirty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0" indent="0" algn="l" rtl="0" eaLnBrk="1" fontAlgn="base" hangingPunct="1">
        <a:spcBef>
          <a:spcPct val="0"/>
        </a:spcBef>
        <a:spcAft>
          <a:spcPct val="0"/>
        </a:spcAft>
        <a:buFont typeface="Arial" pitchFamily="34" charset="0"/>
        <a:defRPr lang="en-US" sz="800" kern="1200" dirty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0" indent="0" algn="l" rtl="0" eaLnBrk="1" fontAlgn="base" hangingPunct="1">
        <a:spcBef>
          <a:spcPct val="0"/>
        </a:spcBef>
        <a:spcAft>
          <a:spcPct val="0"/>
        </a:spcAft>
        <a:buFont typeface="Arial" pitchFamily="34" charset="0"/>
        <a:defRPr sz="2000" kern="1200" baseline="300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6C9BCC-2352-BD4D-ACEC-2D95A01C1385}" type="datetime1">
              <a:rPr lang="en-TT" smtClean="0">
                <a:solidFill>
                  <a:prstClr val="black">
                    <a:tint val="75000"/>
                  </a:prstClr>
                </a:solidFill>
                <a:latin typeface="Times" charset="0"/>
                <a:ea typeface="MS PGothic" pitchFamily="34" charset="-128"/>
              </a:rPr>
              <a:t>06/03/2023</a:t>
            </a:fld>
            <a:endParaRPr lang="en-GB">
              <a:solidFill>
                <a:prstClr val="black">
                  <a:tint val="75000"/>
                </a:prstClr>
              </a:solidFill>
              <a:latin typeface="Times" charset="0"/>
              <a:ea typeface="MS PGothic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black">
                  <a:tint val="75000"/>
                </a:prstClr>
              </a:solidFill>
              <a:latin typeface="Times" charset="0"/>
              <a:ea typeface="MS PGothic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BD0C0CD-4C4E-4B65-B52B-9DB2682BF7D6}" type="slidenum">
              <a:rPr lang="en-GB" smtClean="0">
                <a:solidFill>
                  <a:prstClr val="black">
                    <a:tint val="75000"/>
                  </a:prstClr>
                </a:solidFill>
                <a:latin typeface="Times" charset="0"/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Times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77168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13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hyperlink" Target="mailto:info@central-bank.org.tt" TargetMode="External"/><Relationship Id="rId4" Type="http://schemas.openxmlformats.org/officeDocument/2006/relationships/hyperlink" Target="http://www.central-bank.org.tt/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5.png"/><Relationship Id="rId7" Type="http://schemas.openxmlformats.org/officeDocument/2006/relationships/image" Target="../media/image17.jpeg"/><Relationship Id="rId12" Type="http://schemas.openxmlformats.org/officeDocument/2006/relationships/chart" Target="../charts/chart1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11" Type="http://schemas.openxmlformats.org/officeDocument/2006/relationships/chart" Target="../charts/chart11.xml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4.emf"/><Relationship Id="rId9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4.png"/><Relationship Id="rId3" Type="http://schemas.openxmlformats.org/officeDocument/2006/relationships/image" Target="../media/image5.png"/><Relationship Id="rId7" Type="http://schemas.openxmlformats.org/officeDocument/2006/relationships/image" Target="../media/image19.svg"/><Relationship Id="rId12" Type="http://schemas.openxmlformats.org/officeDocument/2006/relationships/chart" Target="../charts/chart14.xml"/><Relationship Id="rId2" Type="http://schemas.openxmlformats.org/officeDocument/2006/relationships/notesSlide" Target="../notesSlides/notesSlide11.xml"/><Relationship Id="rId16" Type="http://schemas.microsoft.com/office/2007/relationships/hdphoto" Target="../media/hdphoto2.wdp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png"/><Relationship Id="rId11" Type="http://schemas.openxmlformats.org/officeDocument/2006/relationships/image" Target="../media/image23.svg"/><Relationship Id="rId5" Type="http://schemas.openxmlformats.org/officeDocument/2006/relationships/chart" Target="../charts/chart13.xml"/><Relationship Id="rId15" Type="http://schemas.openxmlformats.org/officeDocument/2006/relationships/image" Target="../media/image25.png"/><Relationship Id="rId10" Type="http://schemas.openxmlformats.org/officeDocument/2006/relationships/image" Target="../media/image23.png"/><Relationship Id="rId4" Type="http://schemas.openxmlformats.org/officeDocument/2006/relationships/image" Target="../media/image4.emf"/><Relationship Id="rId9" Type="http://schemas.openxmlformats.org/officeDocument/2006/relationships/image" Target="../media/image21.svg"/><Relationship Id="rId1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15.xml"/><Relationship Id="rId4" Type="http://schemas.openxmlformats.org/officeDocument/2006/relationships/image" Target="../media/image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chart" Target="../charts/chart1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17.xml"/><Relationship Id="rId5" Type="http://schemas.openxmlformats.org/officeDocument/2006/relationships/chart" Target="../charts/chart16.xml"/><Relationship Id="rId4" Type="http://schemas.openxmlformats.org/officeDocument/2006/relationships/image" Target="../media/image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19.xml"/><Relationship Id="rId5" Type="http://schemas.openxmlformats.org/officeDocument/2006/relationships/image" Target="../media/image26.png"/><Relationship Id="rId4" Type="http://schemas.openxmlformats.org/officeDocument/2006/relationships/image" Target="../media/image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4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4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mf.org/en/Publications/WEO" TargetMode="External"/><Relationship Id="rId3" Type="http://schemas.openxmlformats.org/officeDocument/2006/relationships/image" Target="../media/image5.png"/><Relationship Id="rId7" Type="http://schemas.openxmlformats.org/officeDocument/2006/relationships/hyperlink" Target="https://www.iea.org/reports/russian-supplies-to-global-energy-markets/oil-market-and-russian-supply-2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mckinsey.com/industries/education/our-insights/covid-19-and-education-the-lingering-effects-of-unfinished-learning" TargetMode="External"/><Relationship Id="rId5" Type="http://schemas.openxmlformats.org/officeDocument/2006/relationships/hyperlink" Target="https://www.central-bank.org.tt/publications/latest-reports" TargetMode="External"/><Relationship Id="rId10" Type="http://schemas.openxmlformats.org/officeDocument/2006/relationships/hyperlink" Target="https://www.weforum.org/agenda/2022/11/russia-ukraine-invasion-global-energy-crisis/" TargetMode="External"/><Relationship Id="rId4" Type="http://schemas.openxmlformats.org/officeDocument/2006/relationships/image" Target="../media/image4.emf"/><Relationship Id="rId9" Type="http://schemas.openxmlformats.org/officeDocument/2006/relationships/hyperlink" Target="https://www.worldbank.org/en/programs/business-enabling-environment/doing-business-legacy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emf"/><Relationship Id="rId13" Type="http://schemas.openxmlformats.org/officeDocument/2006/relationships/hyperlink" Target="http://www.central-bank.org.tt/" TargetMode="External"/><Relationship Id="rId3" Type="http://schemas.openxmlformats.org/officeDocument/2006/relationships/image" Target="../media/image36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8.png"/><Relationship Id="rId11" Type="http://schemas.openxmlformats.org/officeDocument/2006/relationships/image" Target="../media/image43.emf"/><Relationship Id="rId5" Type="http://schemas.openxmlformats.org/officeDocument/2006/relationships/image" Target="../media/image37.png"/><Relationship Id="rId15" Type="http://schemas.openxmlformats.org/officeDocument/2006/relationships/image" Target="../media/image45.emf"/><Relationship Id="rId10" Type="http://schemas.openxmlformats.org/officeDocument/2006/relationships/image" Target="../media/image42.emf"/><Relationship Id="rId4" Type="http://schemas.openxmlformats.org/officeDocument/2006/relationships/image" Target="../media/image4.emf"/><Relationship Id="rId9" Type="http://schemas.openxmlformats.org/officeDocument/2006/relationships/image" Target="../media/image41.emf"/><Relationship Id="rId14" Type="http://schemas.openxmlformats.org/officeDocument/2006/relationships/hyperlink" Target="mailto:info@central-bank.org.tt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emf"/><Relationship Id="rId5" Type="http://schemas.openxmlformats.org/officeDocument/2006/relationships/chart" Target="../charts/char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emf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Relationship Id="rId9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5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emf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10.xml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829"/>
            <a:ext cx="9143999" cy="51418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65640" y="1590555"/>
            <a:ext cx="8310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Impact of External Developments on Trinidad and Tobago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20640" y="4426406"/>
            <a:ext cx="352255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latin typeface="Arial" charset="0"/>
                <a:ea typeface="Arial" charset="0"/>
                <a:cs typeface="Arial" charset="0"/>
                <a:hlinkClick r:id="rId4"/>
              </a:rPr>
              <a:t>www.central-bank.org.tt</a:t>
            </a:r>
            <a:r>
              <a:rPr lang="en-US" sz="1000" dirty="0">
                <a:latin typeface="Arial" charset="0"/>
                <a:ea typeface="Arial" charset="0"/>
                <a:cs typeface="Arial" charset="0"/>
              </a:rPr>
              <a:t>; email: </a:t>
            </a:r>
            <a:r>
              <a:rPr lang="en-US" sz="1000" dirty="0">
                <a:latin typeface="Arial" charset="0"/>
                <a:ea typeface="Arial" charset="0"/>
                <a:cs typeface="Arial" charset="0"/>
                <a:hlinkClick r:id="rId5"/>
              </a:rPr>
              <a:t>info@central-bank.org.tt</a:t>
            </a:r>
            <a:r>
              <a:rPr lang="en-US" sz="1000" dirty="0">
                <a:latin typeface="Arial" charset="0"/>
                <a:ea typeface="Arial" charset="0"/>
                <a:cs typeface="Arial" charset="0"/>
              </a:rPr>
              <a:t>  </a:t>
            </a:r>
          </a:p>
          <a:p>
            <a:pPr algn="r">
              <a:lnSpc>
                <a:spcPct val="130000"/>
              </a:lnSpc>
            </a:pPr>
            <a:r>
              <a:rPr lang="en-US" sz="1000" dirty="0">
                <a:latin typeface="Arial" charset="0"/>
                <a:ea typeface="Arial" charset="0"/>
                <a:cs typeface="Arial" charset="0"/>
              </a:rPr>
              <a:t>© Central Bank of Trinidad &amp; Tobago, 2023</a:t>
            </a:r>
          </a:p>
          <a:p>
            <a:pPr algn="r"/>
            <a:endParaRPr lang="en-US" sz="1100" dirty="0">
              <a:latin typeface="ZapfHumnst BT" panose="020B0502050508020304" pitchFamily="34" charset="0"/>
              <a:cs typeface="Times New Roman" panose="02020603050405020304" pitchFamily="18" charset="0"/>
            </a:endParaRPr>
          </a:p>
          <a:p>
            <a:pPr algn="r"/>
            <a:endParaRPr lang="en-US" sz="1200" dirty="0">
              <a:latin typeface="ZapfHumnst BT" panose="020B0502050508020304" pitchFamily="34" charset="0"/>
              <a:cs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62249" y="3274333"/>
            <a:ext cx="676183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i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Global Economic Update and Probable Impact on Trinidad and Tobago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Public Seminar hosted by the Office of the United Nations Resident Coordinator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Hyatt Regency, Trinidad and </a:t>
            </a:r>
            <a:r>
              <a:rPr lang="en-US" sz="13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Tobago </a:t>
            </a:r>
            <a:endParaRPr lang="en-US" sz="13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March 02, 2023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47079" y="2636742"/>
            <a:ext cx="647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Alvin Hilaire</a:t>
            </a:r>
            <a:r>
              <a:rPr lang="en-US" sz="1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, Governor, Central Bank of Trinidad and Tobago</a:t>
            </a:r>
            <a:endParaRPr lang="en-TT" sz="16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769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998441" y="4898731"/>
            <a:ext cx="2133600" cy="273844"/>
          </a:xfrm>
        </p:spPr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9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895631" y="12866"/>
            <a:ext cx="8358506" cy="7841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b="1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8</a:t>
            </a:r>
            <a:r>
              <a:rPr lang="en-US" sz="1600" b="1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. In response, many central banks initially </a:t>
            </a:r>
            <a:endParaRPr lang="en-US" sz="1600" b="1" dirty="0" smtClean="0">
              <a:solidFill>
                <a:schemeClr val="tx2"/>
              </a:solidFill>
              <a:latin typeface="Arial" charset="0"/>
              <a:ea typeface="Arial" charset="0"/>
              <a:cs typeface="Arial" charset="0"/>
            </a:endParaRPr>
          </a:p>
          <a:p>
            <a:pPr algn="l"/>
            <a:r>
              <a:rPr lang="en-US" sz="1600" b="1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b="1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   lowered </a:t>
            </a:r>
            <a:r>
              <a:rPr lang="en-US" sz="1600" b="1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and then sharply increased interest.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425" y="165340"/>
            <a:ext cx="433069" cy="502919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2F920E87-6E21-440C-940A-25C2DF2478C0}"/>
              </a:ext>
            </a:extLst>
          </p:cNvPr>
          <p:cNvSpPr txBox="1"/>
          <p:nvPr/>
        </p:nvSpPr>
        <p:spPr>
          <a:xfrm>
            <a:off x="402514" y="1013182"/>
            <a:ext cx="13549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5133501"/>
              </p:ext>
            </p:extLst>
          </p:nvPr>
        </p:nvGraphicFramePr>
        <p:xfrm>
          <a:off x="6163968" y="1724757"/>
          <a:ext cx="2240381" cy="3310896"/>
        </p:xfrm>
        <a:graphic>
          <a:graphicData uri="http://schemas.openxmlformats.org/drawingml/2006/table">
            <a:tbl>
              <a:tblPr firstRow="1" firstCol="1" bandRow="1"/>
              <a:tblGrid>
                <a:gridCol w="1339045">
                  <a:extLst>
                    <a:ext uri="{9D8B030D-6E8A-4147-A177-3AD203B41FA5}">
                      <a16:colId xmlns:a16="http://schemas.microsoft.com/office/drawing/2014/main" val="1200858021"/>
                    </a:ext>
                  </a:extLst>
                </a:gridCol>
                <a:gridCol w="901336">
                  <a:extLst>
                    <a:ext uri="{9D8B030D-6E8A-4147-A177-3AD203B41FA5}">
                      <a16:colId xmlns:a16="http://schemas.microsoft.com/office/drawing/2014/main" val="2747416758"/>
                    </a:ext>
                  </a:extLst>
                </a:gridCol>
              </a:tblGrid>
              <a:tr h="33124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000" b="1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Country</a:t>
                      </a:r>
                    </a:p>
                  </a:txBody>
                  <a:tcPr marL="61784" marR="61784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900" b="1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Monetary </a:t>
                      </a:r>
                      <a:r>
                        <a:rPr lang="en-US" sz="900" b="1" dirty="0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Policy Target Rate</a:t>
                      </a:r>
                      <a:endParaRPr lang="en-US" sz="900" b="1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1784" marR="61784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8603506"/>
                  </a:ext>
                </a:extLst>
              </a:tr>
              <a:tr h="472949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kern="1200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USA</a:t>
                      </a:r>
                      <a:r>
                        <a:rPr lang="en-US" sz="1000" kern="1200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</a:p>
                  </a:txBody>
                  <a:tcPr marL="61784" marR="61784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kern="12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4.50-4.75% </a:t>
                      </a:r>
                    </a:p>
                  </a:txBody>
                  <a:tcPr marL="61784" marR="6178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8245342"/>
                  </a:ext>
                </a:extLst>
              </a:tr>
              <a:tr h="472949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UK  </a:t>
                      </a:r>
                      <a:r>
                        <a:rPr lang="en-US" sz="1000" kern="1200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</a:t>
                      </a:r>
                    </a:p>
                  </a:txBody>
                  <a:tcPr marL="61784" marR="61784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kern="12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4.00%</a:t>
                      </a:r>
                      <a:r>
                        <a:rPr lang="en-US" sz="1000" kern="12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61784" marR="61784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4630087"/>
                  </a:ext>
                </a:extLst>
              </a:tr>
              <a:tr h="472949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000" kern="1200" dirty="0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sz="1000" kern="1200" dirty="0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US" sz="1000" b="1" kern="1200" dirty="0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Euro Area</a:t>
                      </a:r>
                      <a:r>
                        <a:rPr lang="en-US" sz="1000" kern="1200" dirty="0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  <a:endParaRPr lang="en-US" sz="1000" kern="1200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1784" marR="61784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3.00%</a:t>
                      </a:r>
                      <a:r>
                        <a:rPr lang="en-US" sz="1000" kern="12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61784" marR="6178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3921748"/>
                  </a:ext>
                </a:extLst>
              </a:tr>
              <a:tr h="472949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Japan</a:t>
                      </a:r>
                      <a:r>
                        <a:rPr lang="en-US" sz="1000" kern="1200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</a:t>
                      </a:r>
                    </a:p>
                  </a:txBody>
                  <a:tcPr marL="61784" marR="61784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kern="12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-0.10% </a:t>
                      </a:r>
                    </a:p>
                  </a:txBody>
                  <a:tcPr marL="61784" marR="61784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8467539"/>
                  </a:ext>
                </a:extLst>
              </a:tr>
              <a:tr h="472949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Colombia</a:t>
                      </a:r>
                      <a:r>
                        <a:rPr lang="en-US" sz="1000" kern="1200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</a:p>
                  </a:txBody>
                  <a:tcPr marL="61784" marR="61784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kern="12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12.75%</a:t>
                      </a:r>
                    </a:p>
                  </a:txBody>
                  <a:tcPr marL="61784" marR="6178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765367"/>
                  </a:ext>
                </a:extLst>
              </a:tr>
              <a:tr h="472949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Brazil </a:t>
                      </a:r>
                      <a:r>
                        <a:rPr lang="en-US" sz="1000" kern="1200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61784" marR="61784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kern="12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13.75%</a:t>
                      </a:r>
                    </a:p>
                  </a:txBody>
                  <a:tcPr marL="61784" marR="61784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5006798"/>
                  </a:ext>
                </a:extLst>
              </a:tr>
            </a:tbl>
          </a:graphicData>
        </a:graphic>
      </p:graphicFrame>
      <p:pic>
        <p:nvPicPr>
          <p:cNvPr id="246" name="Picture 268" descr="US FLA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4483" y="2315029"/>
            <a:ext cx="359737" cy="281492"/>
          </a:xfrm>
          <a:prstGeom prst="rect">
            <a:avLst/>
          </a:prstGeom>
          <a:noFill/>
          <a:effectLst>
            <a:outerShdw blurRad="53975" dist="25400" dir="5700000" algn="tl" rotWithShape="0">
              <a:srgbClr val="000000">
                <a:alpha val="5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7" name="Picture 269" descr="UK FLA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9999" y="2812647"/>
            <a:ext cx="360000" cy="268807"/>
          </a:xfrm>
          <a:prstGeom prst="rect">
            <a:avLst/>
          </a:prstGeom>
          <a:noFill/>
          <a:effectLst>
            <a:outerShdw blurRad="53975" dist="25400" dir="5700000" algn="tl" rotWithShape="0">
              <a:srgbClr val="000000">
                <a:alpha val="5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8" name="Picture 270" descr="EURO FLAG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1447" y="3277942"/>
            <a:ext cx="360000" cy="266365"/>
          </a:xfrm>
          <a:prstGeom prst="rect">
            <a:avLst/>
          </a:prstGeom>
          <a:noFill/>
          <a:effectLst>
            <a:outerShdw blurRad="53975" dist="25400" dir="5700000" algn="tl" rotWithShape="0">
              <a:srgbClr val="000000">
                <a:alpha val="5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9" name="Picture 271" descr="JAPAN FLAG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1447" y="3740795"/>
            <a:ext cx="360000" cy="234126"/>
          </a:xfrm>
          <a:prstGeom prst="rect">
            <a:avLst/>
          </a:prstGeom>
          <a:noFill/>
          <a:effectLst>
            <a:outerShdw blurRad="53975" dist="25400" dir="5700000" algn="tl" rotWithShape="0">
              <a:srgbClr val="000000">
                <a:alpha val="5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0" name="Picture 262" descr="colombia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9999" y="4215216"/>
            <a:ext cx="360000" cy="249437"/>
          </a:xfrm>
          <a:prstGeom prst="rect">
            <a:avLst/>
          </a:prstGeom>
          <a:noFill/>
          <a:effectLst>
            <a:outerShdw blurRad="53975" dist="25400" dir="5700000" algn="tl" rotWithShape="0">
              <a:srgbClr val="000000">
                <a:alpha val="5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1" name="Picture 267" descr="BRAZIL FLAG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1444" y="4690780"/>
            <a:ext cx="360000" cy="240396"/>
          </a:xfrm>
          <a:prstGeom prst="rect">
            <a:avLst/>
          </a:prstGeom>
          <a:noFill/>
          <a:effectLst>
            <a:outerShdw blurRad="53975" dist="25400" dir="5700000" algn="tl" rotWithShape="0">
              <a:srgbClr val="000000">
                <a:alpha val="5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2" name="Up Arrow 251"/>
          <p:cNvSpPr/>
          <p:nvPr/>
        </p:nvSpPr>
        <p:spPr>
          <a:xfrm>
            <a:off x="8478963" y="4683004"/>
            <a:ext cx="329973" cy="335315"/>
          </a:xfrm>
          <a:prstGeom prst="upArrow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253" name="Up Arrow 252"/>
          <p:cNvSpPr/>
          <p:nvPr/>
        </p:nvSpPr>
        <p:spPr>
          <a:xfrm>
            <a:off x="8472199" y="4172278"/>
            <a:ext cx="329973" cy="335315"/>
          </a:xfrm>
          <a:prstGeom prst="upArrow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254" name="Up Arrow 253"/>
          <p:cNvSpPr/>
          <p:nvPr/>
        </p:nvSpPr>
        <p:spPr>
          <a:xfrm>
            <a:off x="8420251" y="2276674"/>
            <a:ext cx="329973" cy="335315"/>
          </a:xfrm>
          <a:prstGeom prst="upArrow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255" name="Right Arrow 254"/>
          <p:cNvSpPr/>
          <p:nvPr/>
        </p:nvSpPr>
        <p:spPr>
          <a:xfrm>
            <a:off x="8447862" y="3749577"/>
            <a:ext cx="380957" cy="337748"/>
          </a:xfrm>
          <a:prstGeom prst="rightArrow">
            <a:avLst/>
          </a:prstGeom>
          <a:solidFill>
            <a:srgbClr val="FFFF00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56" name="Up Arrow 255"/>
          <p:cNvSpPr/>
          <p:nvPr/>
        </p:nvSpPr>
        <p:spPr>
          <a:xfrm>
            <a:off x="8463486" y="3273697"/>
            <a:ext cx="329973" cy="335315"/>
          </a:xfrm>
          <a:prstGeom prst="upArrow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257" name="Up Arrow 256"/>
          <p:cNvSpPr/>
          <p:nvPr/>
        </p:nvSpPr>
        <p:spPr>
          <a:xfrm>
            <a:off x="8447862" y="2800393"/>
            <a:ext cx="329973" cy="335315"/>
          </a:xfrm>
          <a:prstGeom prst="upArrow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21" name="TextBox 1"/>
          <p:cNvSpPr txBox="1"/>
          <p:nvPr/>
        </p:nvSpPr>
        <p:spPr>
          <a:xfrm>
            <a:off x="5889672" y="1406689"/>
            <a:ext cx="2860552" cy="30547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Table </a:t>
            </a:r>
            <a:r>
              <a:rPr lang="en-US" sz="1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3: Central Bank Actions in 2022</a:t>
            </a:r>
            <a:endParaRPr lang="en-TT" sz="11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5555" y="4957998"/>
            <a:ext cx="36148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Sources: Bloomberg and selected country websites</a:t>
            </a:r>
            <a:endParaRPr lang="en-TT" sz="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7" name="Chart 2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9666376"/>
              </p:ext>
            </p:extLst>
          </p:nvPr>
        </p:nvGraphicFramePr>
        <p:xfrm>
          <a:off x="1321865" y="927548"/>
          <a:ext cx="4404048" cy="19020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30" name="Chart 29">
            <a:extLst>
              <a:ext uri="{FF2B5EF4-FFF2-40B4-BE49-F238E27FC236}">
                <a16:creationId xmlns:a16="http://schemas.microsoft.com/office/drawing/2014/main" id="{895A182F-ABCB-1F47-E361-6CB6028D9B1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1493933"/>
              </p:ext>
            </p:extLst>
          </p:nvPr>
        </p:nvGraphicFramePr>
        <p:xfrm>
          <a:off x="-156784" y="3033942"/>
          <a:ext cx="4494167" cy="21717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0" y="2837246"/>
            <a:ext cx="41996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Chart </a:t>
            </a:r>
            <a:r>
              <a:rPr lang="en-US" sz="1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12: </a:t>
            </a:r>
            <a:r>
              <a:rPr lang="en-US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S&amp;P500, Dow Jones and NASDAQ</a:t>
            </a:r>
            <a:endParaRPr lang="en-TT" sz="11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359471" y="796743"/>
            <a:ext cx="41996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Chart </a:t>
            </a:r>
            <a:r>
              <a:rPr lang="en-US" sz="1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11: </a:t>
            </a:r>
            <a:r>
              <a:rPr lang="en-US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 Federal Funds Rate</a:t>
            </a:r>
            <a:endParaRPr lang="en-TT" sz="11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1"/>
          <p:cNvSpPr txBox="1"/>
          <p:nvPr/>
        </p:nvSpPr>
        <p:spPr>
          <a:xfrm>
            <a:off x="-42550" y="1197932"/>
            <a:ext cx="1541417" cy="68353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4000"/>
              </a:lnSpc>
            </a:pPr>
            <a:r>
              <a:rPr lang="en-US" sz="11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Widespread </a:t>
            </a:r>
            <a:r>
              <a:rPr lang="en-US" sz="1100" b="1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fiscal support </a:t>
            </a:r>
            <a:r>
              <a:rPr lang="en-US" sz="11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 accompanied by </a:t>
            </a:r>
            <a:r>
              <a:rPr lang="en-US" sz="1100" b="1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monetary loosening</a:t>
            </a:r>
            <a:r>
              <a:rPr lang="en-US" sz="11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boost incomes adversely affected by the pandemic.</a:t>
            </a:r>
            <a:br>
              <a:rPr lang="en-US" sz="11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100" i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1"/>
          <p:cNvSpPr txBox="1"/>
          <p:nvPr/>
        </p:nvSpPr>
        <p:spPr>
          <a:xfrm>
            <a:off x="5656620" y="815938"/>
            <a:ext cx="3475421" cy="68353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4000"/>
              </a:lnSpc>
            </a:pPr>
            <a:r>
              <a:rPr lang="en-US" sz="11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the pandemic eased and inflation surged, many central banks swiftly </a:t>
            </a:r>
            <a:r>
              <a:rPr lang="en-US" sz="1100" b="1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tightened monetary policies.</a:t>
            </a:r>
            <a:endParaRPr lang="en-US" sz="1100" b="1" i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1"/>
          <p:cNvSpPr txBox="1"/>
          <p:nvPr/>
        </p:nvSpPr>
        <p:spPr>
          <a:xfrm>
            <a:off x="4093538" y="3296471"/>
            <a:ext cx="1574374" cy="170328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4000"/>
              </a:lnSpc>
            </a:pPr>
            <a:r>
              <a:rPr lang="en-US" sz="1100" b="1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Volatility in stock markets </a:t>
            </a:r>
            <a:r>
              <a:rPr lang="en-US" sz="11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heightened during the pandemic and continued in the face of monetary tightening.</a:t>
            </a:r>
            <a:endParaRPr lang="en-US" sz="1100" i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839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193"/>
            <a:ext cx="9143999" cy="5143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274" y="128994"/>
            <a:ext cx="433069" cy="502919"/>
          </a:xfrm>
          <a:prstGeom prst="rect">
            <a:avLst/>
          </a:prstGeom>
        </p:spPr>
      </p:pic>
      <p:sp>
        <p:nvSpPr>
          <p:cNvPr id="19" name="Title 1"/>
          <p:cNvSpPr txBox="1">
            <a:spLocks/>
          </p:cNvSpPr>
          <p:nvPr/>
        </p:nvSpPr>
        <p:spPr>
          <a:xfrm>
            <a:off x="790303" y="150069"/>
            <a:ext cx="7951033" cy="4607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b="1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9. While domestic output plummeted due to lockdowns, </a:t>
            </a:r>
            <a:endParaRPr lang="en-US" sz="1600" b="1" dirty="0" smtClean="0">
              <a:solidFill>
                <a:schemeClr val="tx2"/>
              </a:solidFill>
              <a:latin typeface="Arial" charset="0"/>
              <a:ea typeface="Arial" charset="0"/>
              <a:cs typeface="Arial" charset="0"/>
            </a:endParaRPr>
          </a:p>
          <a:p>
            <a:pPr algn="l"/>
            <a:r>
              <a:rPr lang="en-US" sz="1600" b="1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    the </a:t>
            </a:r>
            <a:r>
              <a:rPr lang="en-US" sz="1600" b="1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public finances and exports benefited from higher energy prices.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511975" y="4850856"/>
            <a:ext cx="1625271" cy="259183"/>
          </a:xfrm>
        </p:spPr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10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BA13A57-AE3E-41DE-B982-54AA6960CCE5}"/>
              </a:ext>
            </a:extLst>
          </p:cNvPr>
          <p:cNvSpPr txBox="1"/>
          <p:nvPr/>
        </p:nvSpPr>
        <p:spPr>
          <a:xfrm>
            <a:off x="3810925" y="3558262"/>
            <a:ext cx="11019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 push</a:t>
            </a:r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894734528"/>
              </p:ext>
            </p:extLst>
          </p:nvPr>
        </p:nvGraphicFramePr>
        <p:xfrm>
          <a:off x="102741" y="939116"/>
          <a:ext cx="8524149" cy="19305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2001286" y="752038"/>
            <a:ext cx="44022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Chart </a:t>
            </a:r>
            <a:r>
              <a:rPr lang="en-US" sz="11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13: </a:t>
            </a:r>
            <a:r>
              <a:rPr lang="en-US" sz="11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WTI Oil Price and </a:t>
            </a:r>
            <a:r>
              <a:rPr lang="en-US" sz="11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Quarterly GDP </a:t>
            </a:r>
            <a:r>
              <a:rPr lang="en-US" sz="11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Growth</a:t>
            </a:r>
            <a:endParaRPr lang="en-TT" sz="11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04055" y="4970159"/>
            <a:ext cx="385786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Central Bank of Trinidad and Tobago</a:t>
            </a:r>
            <a:endParaRPr lang="en-TT" sz="7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4988767" y="1302903"/>
            <a:ext cx="288606" cy="250726"/>
          </a:xfrm>
          <a:prstGeom prst="rect">
            <a:avLst/>
          </a:prstGeom>
        </p:spPr>
      </p:pic>
      <p:pic>
        <p:nvPicPr>
          <p:cNvPr id="34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7489115" y="1701978"/>
            <a:ext cx="214525" cy="214525"/>
          </a:xfrm>
          <a:prstGeom prst="rect">
            <a:avLst/>
          </a:prstGeom>
        </p:spPr>
      </p:pic>
      <p:sp>
        <p:nvSpPr>
          <p:cNvPr id="35" name="TextBox 7"/>
          <p:cNvSpPr txBox="1"/>
          <p:nvPr/>
        </p:nvSpPr>
        <p:spPr>
          <a:xfrm>
            <a:off x="5168771" y="782242"/>
            <a:ext cx="1762277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800" b="1" dirty="0">
                <a:solidFill>
                  <a:srgbClr val="114454"/>
                </a:solidFill>
                <a:latin typeface="Canva Sans Bold"/>
              </a:rPr>
              <a:t>March - April 2020</a:t>
            </a:r>
          </a:p>
        </p:txBody>
      </p:sp>
      <p:sp>
        <p:nvSpPr>
          <p:cNvPr id="36" name="TextBox 8"/>
          <p:cNvSpPr txBox="1"/>
          <p:nvPr/>
        </p:nvSpPr>
        <p:spPr>
          <a:xfrm>
            <a:off x="6440527" y="1455453"/>
            <a:ext cx="1603417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800" b="1" dirty="0">
                <a:solidFill>
                  <a:srgbClr val="114454"/>
                </a:solidFill>
                <a:latin typeface="Canva Sans Bold"/>
              </a:rPr>
              <a:t>May - November 2021</a:t>
            </a:r>
          </a:p>
        </p:txBody>
      </p:sp>
      <p:sp>
        <p:nvSpPr>
          <p:cNvPr id="37" name="TextBox 9"/>
          <p:cNvSpPr txBox="1"/>
          <p:nvPr/>
        </p:nvSpPr>
        <p:spPr>
          <a:xfrm>
            <a:off x="5294213" y="1074548"/>
            <a:ext cx="1873812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800" b="1" dirty="0">
                <a:solidFill>
                  <a:srgbClr val="114454"/>
                </a:solidFill>
                <a:latin typeface="Canva Sans Bold"/>
              </a:rPr>
              <a:t>April - October 2021</a:t>
            </a:r>
          </a:p>
        </p:txBody>
      </p:sp>
      <p:sp>
        <p:nvSpPr>
          <p:cNvPr id="38" name="TextBox 10"/>
          <p:cNvSpPr txBox="1"/>
          <p:nvPr/>
        </p:nvSpPr>
        <p:spPr>
          <a:xfrm>
            <a:off x="6073078" y="1067077"/>
            <a:ext cx="2268703" cy="1231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800" b="1" dirty="0">
                <a:solidFill>
                  <a:srgbClr val="C00000"/>
                </a:solidFill>
                <a:latin typeface="Aileron Regular"/>
              </a:rPr>
              <a:t>Stay-at-home measures</a:t>
            </a:r>
          </a:p>
        </p:txBody>
      </p:sp>
      <p:sp>
        <p:nvSpPr>
          <p:cNvPr id="39" name="TextBox 11"/>
          <p:cNvSpPr txBox="1"/>
          <p:nvPr/>
        </p:nvSpPr>
        <p:spPr>
          <a:xfrm>
            <a:off x="6394580" y="1951177"/>
            <a:ext cx="1557168" cy="2462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800" b="1" dirty="0">
                <a:solidFill>
                  <a:srgbClr val="C00000"/>
                </a:solidFill>
                <a:latin typeface="Aileron Regular"/>
              </a:rPr>
              <a:t>State of emergency and curfew implemented.</a:t>
            </a:r>
          </a:p>
        </p:txBody>
      </p:sp>
      <p:sp>
        <p:nvSpPr>
          <p:cNvPr id="40" name="TextBox 12"/>
          <p:cNvSpPr txBox="1"/>
          <p:nvPr/>
        </p:nvSpPr>
        <p:spPr>
          <a:xfrm>
            <a:off x="5322097" y="1518767"/>
            <a:ext cx="2208809" cy="1231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800" b="1" dirty="0">
                <a:solidFill>
                  <a:srgbClr val="C00000"/>
                </a:solidFill>
                <a:latin typeface="Aileron Regular"/>
              </a:rPr>
              <a:t>Several </a:t>
            </a:r>
            <a:r>
              <a:rPr lang="en-US" sz="800" b="1" dirty="0" smtClean="0">
                <a:solidFill>
                  <a:srgbClr val="C00000"/>
                </a:solidFill>
                <a:latin typeface="Aileron Regular"/>
              </a:rPr>
              <a:t>sectors closed</a:t>
            </a:r>
            <a:endParaRPr lang="en-US" sz="800" b="1" dirty="0">
              <a:solidFill>
                <a:srgbClr val="C00000"/>
              </a:solidFill>
              <a:latin typeface="Aileron Regular"/>
            </a:endParaRPr>
          </a:p>
        </p:txBody>
      </p:sp>
      <p:pic>
        <p:nvPicPr>
          <p:cNvPr id="41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4898549" y="1023859"/>
            <a:ext cx="253382" cy="253382"/>
          </a:xfrm>
          <a:prstGeom prst="rect">
            <a:avLst/>
          </a:prstGeom>
        </p:spPr>
      </p:pic>
      <p:graphicFrame>
        <p:nvGraphicFramePr>
          <p:cNvPr id="42" name="Chart 41"/>
          <p:cNvGraphicFramePr/>
          <p:nvPr>
            <p:extLst>
              <p:ext uri="{D42A27DB-BD31-4B8C-83A1-F6EECF244321}">
                <p14:modId xmlns:p14="http://schemas.microsoft.com/office/powerpoint/2010/main" val="1640496679"/>
              </p:ext>
            </p:extLst>
          </p:nvPr>
        </p:nvGraphicFramePr>
        <p:xfrm>
          <a:off x="250274" y="3258478"/>
          <a:ext cx="8100674" cy="17857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sp>
        <p:nvSpPr>
          <p:cNvPr id="43" name="TextBox 42"/>
          <p:cNvSpPr txBox="1"/>
          <p:nvPr/>
        </p:nvSpPr>
        <p:spPr>
          <a:xfrm>
            <a:off x="504055" y="2747224"/>
            <a:ext cx="385786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Sources: Bloomberg and Central Statistical Office</a:t>
            </a:r>
            <a:endParaRPr lang="en-TT" sz="7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055951" y="3208439"/>
            <a:ext cx="43845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Chart </a:t>
            </a:r>
            <a:r>
              <a:rPr lang="en-US" sz="11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14: </a:t>
            </a:r>
            <a:r>
              <a:rPr lang="en-US" sz="11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 Exports</a:t>
            </a:r>
            <a:endParaRPr lang="en-TT" sz="11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" y="2931384"/>
            <a:ext cx="9143999" cy="304234"/>
          </a:xfrm>
          <a:prstGeom prst="rect">
            <a:avLst/>
          </a:prstGeom>
          <a:solidFill>
            <a:schemeClr val="accent1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Trinidad &amp;Tobago Covid-19 Statistics (Feb 2023):       Confirmed 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cases: </a:t>
            </a:r>
            <a:r>
              <a:rPr lang="en-U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188,511       Deaths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4,336             </a:t>
            </a:r>
            <a:r>
              <a:rPr lang="en-TT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Vaccine </a:t>
            </a:r>
            <a:r>
              <a:rPr lang="en-TT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doses: </a:t>
            </a:r>
            <a:r>
              <a:rPr lang="en-TT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1,588,567</a:t>
            </a:r>
            <a:endParaRPr lang="en-TT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29112" y="2956078"/>
            <a:ext cx="253556" cy="255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276" y="2918691"/>
            <a:ext cx="289273" cy="304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733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934134" y="83456"/>
            <a:ext cx="8124957" cy="7804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 Central Bank actions focused on supporting </a:t>
            </a:r>
            <a:endParaRPr lang="en-US" sz="16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an </a:t>
            </a:r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economic recovery and maintaining financial stability.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410" y="174388"/>
            <a:ext cx="433069" cy="502919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06146" y="4869656"/>
            <a:ext cx="2133600" cy="273844"/>
          </a:xfrm>
        </p:spPr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11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60796" y="764311"/>
            <a:ext cx="4329957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Monetary Policy Responses:</a:t>
            </a:r>
          </a:p>
          <a:p>
            <a:pPr algn="just"/>
            <a:endParaRPr lang="en-U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response to the COVID-19 pandemic the Central Bank of Trinidad and Tobago 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reduced the Repo rate 15</a:t>
            </a:r>
            <a:r>
              <a:rPr lang="en-US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bps </a:t>
            </a:r>
            <a:r>
              <a:rPr lang="en-US" sz="1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March 2020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5.00 to 3.50 per cent and lowered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Reserve Requirement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17 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per cent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a result,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system liquidity increased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substantially eventually leading to a recovery in credit to businesses.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Inflation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primarily externally generated, rose to over 8 per cent at the end of 2022.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Central Bank to date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 not raised the Repo rate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3.50 per cent, noting that so far, domestic demand pressures are not significant.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Bank however, is monitoring the evolving situation closely and will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utilise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active open market operations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necessary. 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4354679" y="764311"/>
            <a:ext cx="474474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System Forbearance Measures: </a:t>
            </a:r>
            <a:endParaRPr lang="en-US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Banks and other financial institutions instituted 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payment deferrals, 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rate reductions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waivers of penalty charges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late payment fees, on credit facilities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Central Bank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granted additional flexibility to licensed financial institutions between 2020 and 2022.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Overall, there was only a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small deterioration in asset quality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(banks’ non performing loans as a per cent of total increased to 3.2 per cent from 2.9 per cent), while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profitability, capital adequacy and liquidity remained reasonable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423614637"/>
              </p:ext>
            </p:extLst>
          </p:nvPr>
        </p:nvGraphicFramePr>
        <p:xfrm>
          <a:off x="4390753" y="3201234"/>
          <a:ext cx="4557304" cy="20549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571999" y="3021251"/>
            <a:ext cx="43845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Chart </a:t>
            </a:r>
            <a:r>
              <a:rPr lang="en-US" sz="11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15: Inflation Rate and Growth in Business Credit</a:t>
            </a:r>
            <a:endParaRPr lang="en-TT" sz="11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988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" y="0"/>
            <a:ext cx="9143999" cy="5143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410" y="174388"/>
            <a:ext cx="433069" cy="502919"/>
          </a:xfrm>
          <a:prstGeom prst="rect">
            <a:avLst/>
          </a:prstGeom>
        </p:spPr>
      </p:pic>
      <p:sp>
        <p:nvSpPr>
          <p:cNvPr id="19" name="Title 1"/>
          <p:cNvSpPr txBox="1">
            <a:spLocks/>
          </p:cNvSpPr>
          <p:nvPr/>
        </p:nvSpPr>
        <p:spPr>
          <a:xfrm>
            <a:off x="939255" y="150069"/>
            <a:ext cx="7802081" cy="4607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b="1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11</a:t>
            </a:r>
            <a:r>
              <a:rPr lang="en-US" sz="1600" b="1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. The buffers helped to cushion the domestic impacts.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526344" y="4884317"/>
            <a:ext cx="1625271" cy="259183"/>
          </a:xfrm>
        </p:spPr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12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BA13A57-AE3E-41DE-B982-54AA6960CCE5}"/>
              </a:ext>
            </a:extLst>
          </p:cNvPr>
          <p:cNvSpPr txBox="1"/>
          <p:nvPr/>
        </p:nvSpPr>
        <p:spPr>
          <a:xfrm>
            <a:off x="3810925" y="3558262"/>
            <a:ext cx="11019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 push</a:t>
            </a:r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085288374"/>
              </p:ext>
            </p:extLst>
          </p:nvPr>
        </p:nvGraphicFramePr>
        <p:xfrm>
          <a:off x="3001754" y="1043808"/>
          <a:ext cx="3544089" cy="28222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3685271606"/>
              </p:ext>
            </p:extLst>
          </p:nvPr>
        </p:nvGraphicFramePr>
        <p:xfrm>
          <a:off x="73568" y="1030581"/>
          <a:ext cx="2928186" cy="23425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270538" y="892136"/>
            <a:ext cx="28213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Chart </a:t>
            </a:r>
            <a:r>
              <a:rPr lang="en-US" sz="11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16: </a:t>
            </a:r>
            <a:r>
              <a:rPr lang="en-US" sz="11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 International Reserves</a:t>
            </a:r>
            <a:endParaRPr lang="en-TT" sz="11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155839" y="905142"/>
            <a:ext cx="29621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Chart </a:t>
            </a:r>
            <a:r>
              <a:rPr lang="en-US" sz="11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17: </a:t>
            </a:r>
            <a:r>
              <a:rPr lang="en-US" sz="11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Heritage and </a:t>
            </a:r>
            <a:r>
              <a:rPr lang="en-US" sz="11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Stabilisation</a:t>
            </a:r>
            <a:r>
              <a:rPr lang="en-US" sz="11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Fund</a:t>
            </a:r>
            <a:endParaRPr lang="en-TT" sz="11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221323" y="887687"/>
            <a:ext cx="29621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Chart </a:t>
            </a:r>
            <a:r>
              <a:rPr lang="en-US" sz="11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18: </a:t>
            </a:r>
            <a:r>
              <a:rPr lang="en-US" sz="11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Debt and Fiscal Balance to GDP</a:t>
            </a:r>
            <a:endParaRPr lang="en-TT" sz="11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02002" y="3409906"/>
            <a:ext cx="303119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Between December 2019 and January 2023 </a:t>
            </a:r>
            <a:r>
              <a:rPr lang="en-US" sz="1100" b="1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international reserves declined</a:t>
            </a:r>
            <a:r>
              <a:rPr lang="en-US" sz="11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by US$103 million.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Reserves </a:t>
            </a:r>
            <a:r>
              <a:rPr lang="en-US" sz="1100" b="1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remain relatively high </a:t>
            </a:r>
            <a:r>
              <a:rPr lang="en-US" sz="11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8.5 months of import cover. </a:t>
            </a:r>
            <a:endParaRPr lang="en-TT" sz="1100" i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146455" y="3455112"/>
            <a:ext cx="313043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total of </a:t>
            </a:r>
            <a:r>
              <a:rPr lang="en-US" sz="1100" b="1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US$1,872.6 million was withdrawn </a:t>
            </a:r>
            <a:r>
              <a:rPr lang="en-US" sz="11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the HSF since 2020 to finance the health and other requirements of the pandemic.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2022, two </a:t>
            </a:r>
            <a:r>
              <a:rPr lang="en-US" sz="1100" b="1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deposits</a:t>
            </a:r>
            <a:r>
              <a:rPr lang="en-US" sz="11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were made, </a:t>
            </a:r>
            <a:r>
              <a:rPr lang="en-US" sz="1100" b="1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totaling US$345.8 million</a:t>
            </a:r>
            <a:r>
              <a:rPr lang="en-US" sz="11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1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Volatility</a:t>
            </a:r>
            <a:r>
              <a:rPr lang="en-US" sz="11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international equity markets also affected the valuation of the Fund.</a:t>
            </a:r>
            <a:endParaRPr lang="en-TT" sz="1100" i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207355" y="3430756"/>
            <a:ext cx="306548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1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Government revenue </a:t>
            </a:r>
            <a:r>
              <a:rPr lang="en-US" sz="11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 negatively impacted by the drop in business activity and personal incomes.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1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Expenditure rose </a:t>
            </a:r>
            <a:r>
              <a:rPr lang="en-US" sz="11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context of financing support to the disadvantaged, health facilities and personnel, and vaccination </a:t>
            </a:r>
            <a:r>
              <a:rPr lang="en-US" sz="11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programmes</a:t>
            </a:r>
            <a:r>
              <a:rPr lang="en-US" sz="11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1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Higher energy revenues </a:t>
            </a:r>
            <a:r>
              <a:rPr lang="en-US" sz="11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muted the effect of these factors on the fiscal balance and General Government debt.</a:t>
            </a:r>
            <a:endParaRPr lang="en-TT" sz="1100" i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3708851664"/>
              </p:ext>
            </p:extLst>
          </p:nvPr>
        </p:nvGraphicFramePr>
        <p:xfrm>
          <a:off x="6412244" y="1090974"/>
          <a:ext cx="2605632" cy="2411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332556" y="3255057"/>
            <a:ext cx="200537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Central Bank of Trinidad and Tobago</a:t>
            </a:r>
            <a:endParaRPr lang="en-TT" sz="7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55063" y="3288079"/>
            <a:ext cx="297391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Ministry of </a:t>
            </a:r>
            <a:r>
              <a:rPr lang="en-US" sz="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370091" y="3271998"/>
            <a:ext cx="200537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Central Bank of Trinidad and Tobago</a:t>
            </a:r>
            <a:endParaRPr lang="en-TT" sz="7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8237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849086" y="83456"/>
            <a:ext cx="7691407" cy="7804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12. Labour productivity rose, while intensified </a:t>
            </a:r>
            <a:endParaRPr lang="en-US" sz="16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private </a:t>
            </a:r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sector competition led to additional improvements.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533" y="121180"/>
            <a:ext cx="433069" cy="502919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399" y="4866528"/>
            <a:ext cx="2133600" cy="273844"/>
          </a:xfrm>
        </p:spPr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13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57931" y="4682205"/>
            <a:ext cx="3927315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Central Statistical </a:t>
            </a:r>
            <a:r>
              <a:rPr lang="en-US" sz="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Office</a:t>
            </a:r>
            <a:endParaRPr lang="en-TT" sz="700" dirty="0"/>
          </a:p>
        </p:txBody>
      </p:sp>
      <p:sp>
        <p:nvSpPr>
          <p:cNvPr id="12" name="TextBox 11"/>
          <p:cNvSpPr txBox="1"/>
          <p:nvPr/>
        </p:nvSpPr>
        <p:spPr>
          <a:xfrm>
            <a:off x="261823" y="887199"/>
            <a:ext cx="41996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Chart </a:t>
            </a:r>
            <a:r>
              <a:rPr lang="en-US" sz="1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19: Index of Productivity </a:t>
            </a:r>
          </a:p>
          <a:p>
            <a:pPr algn="ctr"/>
            <a:r>
              <a:rPr lang="en-US" sz="1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(1995=100)</a:t>
            </a:r>
            <a:endParaRPr lang="en-TT" sz="11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34595" y="1125223"/>
            <a:ext cx="4809405" cy="4490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spcBef>
                <a:spcPts val="60"/>
              </a:spcBef>
              <a:spcAft>
                <a:spcPts val="60"/>
              </a:spcAft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 </a:t>
            </a:r>
            <a:r>
              <a:rPr lang="en-US" sz="1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productivity </a:t>
            </a: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involved a combination of </a:t>
            </a:r>
            <a:r>
              <a:rPr lang="en-US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efficiency </a:t>
            </a: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 hours worked </a:t>
            </a: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(less overtime or workers).</a:t>
            </a:r>
          </a:p>
          <a:p>
            <a:pPr algn="just">
              <a:spcBef>
                <a:spcPts val="60"/>
              </a:spcBef>
              <a:spcAft>
                <a:spcPts val="60"/>
              </a:spcAft>
            </a:pPr>
            <a:endParaRPr lang="en-US" sz="11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spcBef>
                <a:spcPts val="60"/>
              </a:spcBef>
              <a:spcAft>
                <a:spcPts val="60"/>
              </a:spcAft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slackening of demand during the pandemic led many businesses to adopt innovations to get and retain customers:</a:t>
            </a:r>
          </a:p>
          <a:p>
            <a:pPr marL="628650" lvl="1" indent="-171450" algn="just">
              <a:spcBef>
                <a:spcPts val="60"/>
              </a:spcBef>
              <a:spcAft>
                <a:spcPts val="60"/>
              </a:spcAft>
              <a:buFont typeface="Courier New" panose="02070309020205020404" pitchFamily="49" charset="0"/>
              <a:buChar char="o"/>
            </a:pPr>
            <a:r>
              <a:rPr lang="en-US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product offerings</a:t>
            </a:r>
          </a:p>
          <a:p>
            <a:pPr marL="628650" lvl="1" indent="-171450" algn="just">
              <a:spcBef>
                <a:spcPts val="60"/>
              </a:spcBef>
              <a:spcAft>
                <a:spcPts val="60"/>
              </a:spcAft>
              <a:buFont typeface="Courier New" panose="02070309020205020404" pitchFamily="49" charset="0"/>
              <a:buChar char="o"/>
            </a:pPr>
            <a:r>
              <a:rPr lang="en-US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Faster delivery times</a:t>
            </a:r>
          </a:p>
          <a:p>
            <a:pPr marL="628650" lvl="1" indent="-171450" algn="just">
              <a:spcBef>
                <a:spcPts val="60"/>
              </a:spcBef>
              <a:spcAft>
                <a:spcPts val="60"/>
              </a:spcAft>
              <a:buFont typeface="Courier New" panose="02070309020205020404" pitchFamily="49" charset="0"/>
              <a:buChar char="o"/>
            </a:pPr>
            <a:r>
              <a:rPr lang="en-US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deals</a:t>
            </a:r>
          </a:p>
          <a:p>
            <a:pPr marL="628650" lvl="1" indent="-171450" algn="just">
              <a:spcBef>
                <a:spcPts val="60"/>
              </a:spcBef>
              <a:spcAft>
                <a:spcPts val="60"/>
              </a:spcAft>
              <a:buFont typeface="Courier New" panose="02070309020205020404" pitchFamily="49" charset="0"/>
              <a:buChar char="o"/>
            </a:pPr>
            <a:r>
              <a:rPr lang="en-US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 payment </a:t>
            </a:r>
            <a:r>
              <a:rPr lang="en-US" sz="1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</a:p>
          <a:p>
            <a:pPr lvl="1" algn="just">
              <a:spcBef>
                <a:spcPts val="60"/>
              </a:spcBef>
              <a:spcAft>
                <a:spcPts val="60"/>
              </a:spcAft>
            </a:pPr>
            <a:endParaRPr lang="en-US" sz="11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spcBef>
                <a:spcPts val="60"/>
              </a:spcBef>
              <a:spcAft>
                <a:spcPts val="60"/>
              </a:spcAft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However, potential domestic and foreign investors still report meaningful hindrances in doing business in Trinidad and Tobago. These include:</a:t>
            </a:r>
          </a:p>
          <a:p>
            <a:pPr marL="628650" lvl="1" indent="-171450" algn="just">
              <a:spcBef>
                <a:spcPts val="60"/>
              </a:spcBef>
              <a:spcAft>
                <a:spcPts val="60"/>
              </a:spcAft>
              <a:buFont typeface="Courier New" panose="02070309020205020404" pitchFamily="49" charset="0"/>
              <a:buChar char="o"/>
            </a:pPr>
            <a:r>
              <a:rPr lang="en-US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Opening a business</a:t>
            </a:r>
          </a:p>
          <a:p>
            <a:pPr marL="628650" lvl="1" indent="-171450" algn="just">
              <a:spcBef>
                <a:spcPts val="60"/>
              </a:spcBef>
              <a:spcAft>
                <a:spcPts val="60"/>
              </a:spcAft>
              <a:buFont typeface="Courier New" panose="02070309020205020404" pitchFamily="49" charset="0"/>
              <a:buChar char="o"/>
            </a:pPr>
            <a:r>
              <a:rPr lang="en-US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Getting a location</a:t>
            </a:r>
          </a:p>
          <a:p>
            <a:pPr marL="628650" lvl="1" indent="-171450" algn="just">
              <a:spcBef>
                <a:spcPts val="60"/>
              </a:spcBef>
              <a:spcAft>
                <a:spcPts val="60"/>
              </a:spcAft>
              <a:buFont typeface="Courier New" panose="02070309020205020404" pitchFamily="49" charset="0"/>
              <a:buChar char="o"/>
            </a:pPr>
            <a:r>
              <a:rPr lang="en-US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Accessing finance</a:t>
            </a:r>
          </a:p>
          <a:p>
            <a:pPr marL="628650" lvl="1" indent="-171450" algn="just">
              <a:spcBef>
                <a:spcPts val="60"/>
              </a:spcBef>
              <a:spcAft>
                <a:spcPts val="60"/>
              </a:spcAft>
              <a:buFont typeface="Courier New" panose="02070309020205020404" pitchFamily="49" charset="0"/>
              <a:buChar char="o"/>
            </a:pPr>
            <a:r>
              <a:rPr lang="en-US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Dealing with day-to-day operations</a:t>
            </a:r>
          </a:p>
          <a:p>
            <a:pPr marL="628650" lvl="1" indent="-171450" algn="just">
              <a:spcBef>
                <a:spcPts val="60"/>
              </a:spcBef>
              <a:spcAft>
                <a:spcPts val="60"/>
              </a:spcAft>
              <a:buFont typeface="Courier New" panose="02070309020205020404" pitchFamily="49" charset="0"/>
              <a:buChar char="o"/>
            </a:pPr>
            <a:r>
              <a:rPr lang="en-US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Operating in a secure business environment</a:t>
            </a:r>
          </a:p>
          <a:p>
            <a:pPr marL="171450" indent="-171450">
              <a:spcBef>
                <a:spcPts val="60"/>
              </a:spcBef>
              <a:spcAft>
                <a:spcPts val="60"/>
              </a:spcAft>
              <a:buFont typeface="Arial" panose="020B0604020202020204" pitchFamily="34" charset="0"/>
              <a:buChar char="•"/>
            </a:pPr>
            <a:endParaRPr lang="en-US" sz="11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spcBef>
                <a:spcPts val="60"/>
              </a:spcBef>
              <a:spcAft>
                <a:spcPts val="60"/>
              </a:spcAft>
              <a:buFont typeface="Arial" panose="020B0604020202020204" pitchFamily="34" charset="0"/>
              <a:buChar char="•"/>
            </a:pPr>
            <a:endParaRPr lang="en-US" sz="11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spcBef>
                <a:spcPts val="60"/>
              </a:spcBef>
              <a:spcAft>
                <a:spcPts val="60"/>
              </a:spcAft>
              <a:buFont typeface="Arial" panose="020B0604020202020204" pitchFamily="34" charset="0"/>
              <a:buChar char="•"/>
            </a:pPr>
            <a:endParaRPr lang="en-US" sz="11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spcBef>
                <a:spcPts val="60"/>
              </a:spcBef>
              <a:spcAft>
                <a:spcPts val="60"/>
              </a:spcAft>
              <a:buFont typeface="Arial" panose="020B0604020202020204" pitchFamily="34" charset="0"/>
              <a:buChar char="•"/>
            </a:pP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"/>
              </a:spcBef>
              <a:spcAft>
                <a:spcPts val="60"/>
              </a:spcAft>
              <a:buFont typeface="Wingdings" panose="05000000000000000000" pitchFamily="2" charset="2"/>
              <a:buChar char="q"/>
            </a:pP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TT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EBECF0"/>
              </a:clrFrom>
              <a:clrTo>
                <a:srgbClr val="EBECF0">
                  <a:alpha val="0"/>
                </a:srgbClr>
              </a:clrTo>
            </a:clrChange>
          </a:blip>
          <a:srcRect t="806" r="1656" b="1141"/>
          <a:stretch/>
        </p:blipFill>
        <p:spPr>
          <a:xfrm>
            <a:off x="8202537" y="3570924"/>
            <a:ext cx="754397" cy="728204"/>
          </a:xfrm>
          <a:prstGeom prst="rect">
            <a:avLst/>
          </a:prstGeom>
        </p:spPr>
      </p:pic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2311152"/>
              </p:ext>
            </p:extLst>
          </p:nvPr>
        </p:nvGraphicFramePr>
        <p:xfrm>
          <a:off x="0" y="1148810"/>
          <a:ext cx="4461479" cy="3533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121636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849086" y="29026"/>
            <a:ext cx="8156023" cy="7804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 </a:t>
            </a:r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Overall there is good room for optimism </a:t>
            </a:r>
            <a:r>
              <a:rPr lang="en-US" sz="1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</a:p>
          <a:p>
            <a:pPr algn="l"/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Trinidad </a:t>
            </a:r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Tobago in the wake of recent </a:t>
            </a:r>
            <a:r>
              <a:rPr lang="en-US" sz="1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ongoing external shocks</a:t>
            </a:r>
            <a:r>
              <a:rPr lang="en-US" sz="1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16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533" y="121180"/>
            <a:ext cx="433069" cy="502919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71509" y="4787154"/>
            <a:ext cx="2133600" cy="273844"/>
          </a:xfrm>
        </p:spPr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14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7652" y="1104837"/>
            <a:ext cx="757520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is growing sentiment that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inflation is tapering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off.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International demand and output are recovering but some countries will face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pandemic-induced debt distress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Domestic inflation 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expected to rise in the first half of 2023, and </a:t>
            </a:r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decelerate 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latter months.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Trinidad and Tobago’s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buffers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helped to provide much needed financing, without a build-up of debt.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 required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adjustments, particularly on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structural reforms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should not be 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postponed. 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TT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clrChange>
              <a:clrFrom>
                <a:srgbClr val="EBECF0"/>
              </a:clrFrom>
              <a:clrTo>
                <a:srgbClr val="EBECF0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17854" y="1968754"/>
            <a:ext cx="745310" cy="7531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clrChange>
              <a:clrFrom>
                <a:srgbClr val="EBECF0"/>
              </a:clrFrom>
              <a:clrTo>
                <a:srgbClr val="EBECF0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487292" y="905590"/>
            <a:ext cx="561000" cy="54768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176246" y="3282279"/>
            <a:ext cx="1068531" cy="1550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420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456"/>
            <a:ext cx="9143999" cy="51435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849086" y="83456"/>
            <a:ext cx="7691407" cy="7804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14. </a:t>
            </a:r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opportunities arise but </a:t>
            </a:r>
            <a:endParaRPr lang="en-US" sz="16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potentially </a:t>
            </a:r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deep scars need to be addressed. </a:t>
            </a:r>
            <a:r>
              <a:rPr lang="en-US" sz="1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533" y="121180"/>
            <a:ext cx="433069" cy="502919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47915" y="4903306"/>
            <a:ext cx="2133600" cy="273844"/>
          </a:xfrm>
        </p:spPr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15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527501"/>
            <a:ext cx="30937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“Necessity is the mother of invention” and pandemic-induced constraints forced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efficiencies 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will continue.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Digitization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fintech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solutions are advancing.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Four companies are in the process of issuing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e-money.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TT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EBECF0"/>
              </a:clrFrom>
              <a:clrTo>
                <a:srgbClr val="EBECF0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r="2987"/>
          <a:stretch/>
        </p:blipFill>
        <p:spPr>
          <a:xfrm>
            <a:off x="1058446" y="918613"/>
            <a:ext cx="1382636" cy="14178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EBECF0"/>
              </a:clrFrom>
              <a:clrTo>
                <a:srgbClr val="EBECF0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2196" t="2800" r="2505" b="3562"/>
          <a:stretch/>
        </p:blipFill>
        <p:spPr>
          <a:xfrm>
            <a:off x="3570366" y="912652"/>
            <a:ext cx="1470660" cy="14020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EBECF0"/>
              </a:clrFrom>
              <a:clrTo>
                <a:srgbClr val="EBECF0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t="2347" r="3812" b="2787"/>
          <a:stretch/>
        </p:blipFill>
        <p:spPr>
          <a:xfrm>
            <a:off x="6574894" y="915084"/>
            <a:ext cx="1439821" cy="142494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002281" y="2508087"/>
            <a:ext cx="309372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restrictions on movement adversely affected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schooling.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 teaching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partially compensated for less in-person classes.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Unless addressed effectively, the blow to education can have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long-lasting repercussions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Trinidad and Tobago</a:t>
            </a:r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TT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50280" y="2501574"/>
            <a:ext cx="309372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Inequality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likely increased.</a:t>
            </a:r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in other countries,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lower income persons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tended to be disproportionately affected by health, education and employment repercussions of the pandemic.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upcoming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Survey of Living Conditions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by the CSO should give some guide on the magnitude to policymakers.</a:t>
            </a:r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TT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881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849086" y="83456"/>
            <a:ext cx="7691407" cy="7804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 </a:t>
            </a:r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focused, no-nonsense approach </a:t>
            </a:r>
            <a:r>
              <a:rPr lang="en-US" sz="1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needed </a:t>
            </a:r>
          </a:p>
          <a:p>
            <a:pPr algn="l"/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to </a:t>
            </a:r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move domestic service delivery to international standards. </a:t>
            </a:r>
            <a:r>
              <a:rPr lang="en-US" sz="1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z="16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533" y="121180"/>
            <a:ext cx="433069" cy="502919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61131" y="4818459"/>
            <a:ext cx="2133600" cy="273844"/>
          </a:xfrm>
        </p:spPr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16</a:t>
            </a:r>
            <a:endParaRPr lang="en-US" b="1" dirty="0">
              <a:solidFill>
                <a:schemeClr val="tx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EBECF0"/>
              </a:clrFrom>
              <a:clrTo>
                <a:srgbClr val="EBECF0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1923" b="2139"/>
          <a:stretch/>
        </p:blipFill>
        <p:spPr>
          <a:xfrm>
            <a:off x="7351042" y="2174356"/>
            <a:ext cx="1408415" cy="11727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EBECF0"/>
              </a:clrFrom>
              <a:clrTo>
                <a:srgbClr val="EBECF0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4476" t="3942" r="3653"/>
          <a:stretch/>
        </p:blipFill>
        <p:spPr>
          <a:xfrm>
            <a:off x="6624055" y="1057329"/>
            <a:ext cx="1042992" cy="109430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50533" y="1108526"/>
            <a:ext cx="645034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foregoing analyses of Trinidad and Tobago are applicable to most other countries given the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commonality of the external shocks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Hardened by the 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experience,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world is becoming a rougher place as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economies fight to gain more market share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tourism, energy, other commodities and financial services.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the same time,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consumers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themselves are more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footloose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demanding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impatient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such a world Trinidad and Tobago will have to move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quickly and purposefully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 as not to be left behind.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TT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EBECF0"/>
              </a:clrFrom>
              <a:clrTo>
                <a:srgbClr val="EBECF0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2220" b="14991"/>
          <a:stretch/>
        </p:blipFill>
        <p:spPr>
          <a:xfrm>
            <a:off x="6328776" y="3462075"/>
            <a:ext cx="1481809" cy="1195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804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  <p:sp>
        <p:nvSpPr>
          <p:cNvPr id="28" name="Title 1"/>
          <p:cNvSpPr txBox="1">
            <a:spLocks/>
          </p:cNvSpPr>
          <p:nvPr/>
        </p:nvSpPr>
        <p:spPr>
          <a:xfrm>
            <a:off x="785496" y="-1"/>
            <a:ext cx="6075636" cy="7841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References</a:t>
            </a:r>
            <a:endParaRPr lang="en-US" sz="2000" b="1" dirty="0">
              <a:solidFill>
                <a:schemeClr val="tx2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425" y="165340"/>
            <a:ext cx="433069" cy="50291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05725" y="833599"/>
            <a:ext cx="8889006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Central Bank of Trinidad and Tobago. Financial Stability Report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-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https://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www.central-bank.org.tt/publications/latest-reports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Central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Bank of Trinidad and Tobago. 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Economic Bulletin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-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https://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www.central-bank.org.tt/publications/latest-reports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Central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Bank of Trinidad and Tobago. 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Monetary Policy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Report -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https://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www.central-bank.org.tt/publications/latest-reports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Dorn, Emma, Bryan Hancock, Jimmy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Sarakatsannis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and Ellen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Viruleg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. "COVID-19 and education: The lingering effects of unfinished learning." McKinsey &amp; Company 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27, 2021. </a:t>
            </a:r>
            <a:r>
              <a:rPr lang="en-TT" sz="1200" u="sng" dirty="0" smtClean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</a:t>
            </a:r>
            <a:r>
              <a:rPr lang="en-TT" sz="1200" u="sng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://</a:t>
            </a:r>
            <a:r>
              <a:rPr lang="en-TT" sz="1200" u="sng" dirty="0" smtClean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www.mckinsey.com/industries/education/our-insights/covid-19-and-education-the-lingering-effects-of-unfinished-learnin</a:t>
            </a:r>
            <a:r>
              <a:rPr lang="en-TT" sz="1200" u="sng" dirty="0" smtClean="0">
                <a:hlinkClick r:id="rId6"/>
              </a:rPr>
              <a:t>g</a:t>
            </a:r>
            <a:endParaRPr lang="en-US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TT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International </a:t>
            </a:r>
            <a:r>
              <a:rPr lang="en-TT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Energy Agency. Oil Market and Russian Supply - </a:t>
            </a:r>
            <a:r>
              <a:rPr lang="en-TT" sz="1200" u="sng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https://</a:t>
            </a:r>
            <a:r>
              <a:rPr lang="en-TT" sz="1200" u="sng" dirty="0" smtClean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www.iea.org/reports/russian-supplies-to-global-energy-markets/oil-market-and-russian-supply-2</a:t>
            </a:r>
            <a:endParaRPr lang="en-TT" sz="12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International Monetary Fund. World Economic Outlook- </a:t>
            </a:r>
            <a:r>
              <a:rPr lang="en-US" sz="1200" u="sng" dirty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  <a:hlinkClick r:id="rId8"/>
              </a:rPr>
              <a:t>https://</a:t>
            </a:r>
            <a:r>
              <a:rPr lang="en-US" sz="1200" u="sng" dirty="0" smtClean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  <a:hlinkClick r:id="rId8"/>
              </a:rPr>
              <a:t>www.imf.org/en/Publications/WEO</a:t>
            </a:r>
            <a:endParaRPr lang="en-US" sz="1200" u="sng" dirty="0" smtClean="0">
              <a:solidFill>
                <a:srgbClr val="0000FF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Piacentini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, Joe, Harley J.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Frazis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, Peter B. Meyer, Michael Schultz, and Leo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Sveikauskas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. The Impact of COVID-19 on Labor Markets and Inequality. US Department of Labor, US Bureau of Labor Statistics, Office of Productivity and Technology, 2022.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World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Bank. Doing Business Report -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  <a:hlinkClick r:id="rId9"/>
              </a:rPr>
              <a:t>https://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  <a:hlinkClick r:id="rId9"/>
              </a:rPr>
              <a:t>www.worldbank.org/en/programs/business-enabling-environment/doing-business-legacy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World 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Economic Forum.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 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6 Ways Russia’s Invasion of Ukraine has Reshaped the Energy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W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orld - </a:t>
            </a:r>
            <a:r>
              <a:rPr lang="en-TT" sz="1200" u="sng" dirty="0" smtClean="0"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https://</a:t>
            </a:r>
            <a:r>
              <a:rPr lang="en-TT" sz="1200" u="sng" smtClean="0"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www.weforum.org/agenda/2022/11/russia-ukraine-invasion-global-energy-crisis/</a:t>
            </a:r>
            <a:endParaRPr lang="en-US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61131" y="4818459"/>
            <a:ext cx="2133600" cy="273844"/>
          </a:xfrm>
        </p:spPr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17</a:t>
            </a:r>
            <a:endParaRPr lang="en-US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937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7215" y="174388"/>
            <a:ext cx="433069" cy="502919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0" y="1914506"/>
            <a:ext cx="9207500" cy="3083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85596" y="2337327"/>
            <a:ext cx="10170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Montserrat Medium" charset="0"/>
                <a:cs typeface="Arial" panose="020B0604020202020204" pitchFamily="34" charset="0"/>
              </a:rPr>
              <a:t>Be safe</a:t>
            </a:r>
          </a:p>
        </p:txBody>
      </p:sp>
      <p:pic>
        <p:nvPicPr>
          <p:cNvPr id="9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100" y="4181945"/>
            <a:ext cx="809682" cy="159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838" y="4194273"/>
            <a:ext cx="1143082" cy="157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720" y="4192866"/>
            <a:ext cx="627575" cy="159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72029" y="4147929"/>
            <a:ext cx="291128" cy="21413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70437" y="4147929"/>
            <a:ext cx="223284" cy="22553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4589" y="4138404"/>
            <a:ext cx="132293" cy="24324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72227" y="4157198"/>
            <a:ext cx="270018" cy="19616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32164" y="4124393"/>
            <a:ext cx="132293" cy="24324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663" y="2325270"/>
            <a:ext cx="501792" cy="381637"/>
          </a:xfrm>
          <a:prstGeom prst="rect">
            <a:avLst/>
          </a:prstGeom>
        </p:spPr>
      </p:pic>
      <p:sp>
        <p:nvSpPr>
          <p:cNvPr id="19" name="Google Shape;93;p13"/>
          <p:cNvSpPr txBox="1"/>
          <p:nvPr/>
        </p:nvSpPr>
        <p:spPr>
          <a:xfrm>
            <a:off x="2808569" y="4532251"/>
            <a:ext cx="3863299" cy="512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u="sng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  <a:hlinkClick r:id="rId13"/>
              </a:rPr>
              <a:t>www.central-bank.org.tt</a:t>
            </a:r>
            <a:r>
              <a:rPr lang="en-US" sz="9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; email: </a:t>
            </a:r>
            <a:r>
              <a:rPr lang="en-US" sz="900" u="sng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  <a:hlinkClick r:id="rId14"/>
              </a:rPr>
              <a:t>info@central-bank.org.tt</a:t>
            </a:r>
            <a:r>
              <a:rPr lang="en-US" sz="9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 </a:t>
            </a:r>
            <a:endParaRPr sz="9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© Central Bank of Trinidad &amp; Tobago, 2023</a:t>
            </a:r>
            <a:endParaRPr sz="9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AE59D12-6298-E203-B1F3-68E309EFB09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322420" y="4138404"/>
            <a:ext cx="239016" cy="23901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675DC00-7713-6F3A-823A-FC8C15363FF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704702" y="4126510"/>
            <a:ext cx="239016" cy="23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781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829"/>
            <a:ext cx="9143999" cy="5141842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950340" y="12745"/>
            <a:ext cx="6058553" cy="7804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Impact of External Developments on Trinidad and Tobago</a:t>
            </a:r>
            <a:r>
              <a:rPr lang="en-US" sz="1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</a:p>
          <a:p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</a:t>
            </a:r>
            <a:r>
              <a:rPr lang="en-US" sz="1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Points</a:t>
            </a:r>
            <a:endParaRPr lang="en-US" sz="1600" b="1" dirty="0">
              <a:solidFill>
                <a:schemeClr val="tx2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410" y="174388"/>
            <a:ext cx="433069" cy="502919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08893" y="4884514"/>
            <a:ext cx="2133600" cy="273844"/>
          </a:xfrm>
        </p:spPr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17" name="Content Placeholder 3"/>
          <p:cNvSpPr txBox="1">
            <a:spLocks/>
          </p:cNvSpPr>
          <p:nvPr/>
        </p:nvSpPr>
        <p:spPr>
          <a:xfrm>
            <a:off x="420410" y="4902154"/>
            <a:ext cx="7510073" cy="2658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0">
              <a:buFont typeface="Arial" pitchFamily="34" charset="0"/>
              <a:buNone/>
              <a:defRPr/>
            </a:pPr>
            <a:r>
              <a:rPr lang="en-US" sz="11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*Contributors: Shanta Dhoray-Baig (Statistics Department) and Tanisha Mitchell (Research Department)  </a:t>
            </a: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0">
              <a:buFont typeface="Arial" pitchFamily="34" charset="0"/>
              <a:buNone/>
              <a:defRPr/>
            </a:pPr>
            <a:endParaRPr lang="en-GB" sz="11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" y="739795"/>
            <a:ext cx="9143993" cy="6463308"/>
          </a:xfrm>
          <a:prstGeom prst="rect">
            <a:avLst/>
          </a:prstGeom>
          <a:noFill/>
        </p:spPr>
        <p:txBody>
          <a:bodyPr wrap="square" numCol="2" spcCol="360000" rtlCol="0" anchor="ctr">
            <a:spAutoFit/>
          </a:bodyPr>
          <a:lstStyle/>
          <a:p>
            <a:pPr marL="342000" indent="-342000">
              <a:spcAft>
                <a:spcPts val="1800"/>
              </a:spcAft>
              <a:buClr>
                <a:schemeClr val="accent4">
                  <a:lumMod val="75000"/>
                </a:schemeClr>
              </a:buClr>
              <a:buSzPct val="110000"/>
              <a:buFont typeface="+mj-lt"/>
              <a:buAutoNum type="arabicPeriod"/>
            </a:pPr>
            <a:r>
              <a:rPr lang="en-US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Trinidad </a:t>
            </a:r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Tobago is a small energy exporter, well-integrated </a:t>
            </a:r>
            <a:r>
              <a:rPr lang="en-US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globally.</a:t>
            </a:r>
            <a:endParaRPr lang="en-US" sz="11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000" indent="-342000">
              <a:spcAft>
                <a:spcPts val="1800"/>
              </a:spcAft>
              <a:buClr>
                <a:schemeClr val="accent4">
                  <a:lumMod val="75000"/>
                </a:schemeClr>
              </a:buClr>
              <a:buSzPct val="110000"/>
              <a:buFont typeface="+mj-lt"/>
              <a:buAutoNum type="arabicPeriod"/>
            </a:pPr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2019 inflation was lower than </a:t>
            </a:r>
            <a:r>
              <a:rPr lang="en-US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per cent, </a:t>
            </a:r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a healthy financial </a:t>
            </a:r>
            <a:r>
              <a:rPr lang="en-US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system.</a:t>
            </a:r>
            <a:endParaRPr lang="en-US" sz="11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000" indent="-342000">
              <a:spcAft>
                <a:spcPts val="1800"/>
              </a:spcAft>
              <a:buClr>
                <a:schemeClr val="accent4">
                  <a:lumMod val="75000"/>
                </a:schemeClr>
              </a:buClr>
              <a:buSzPct val="110000"/>
              <a:buFont typeface="+mj-lt"/>
              <a:buAutoNum type="arabicPeriod"/>
            </a:pPr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Fairly substantial buffers offered cushion to deal with </a:t>
            </a:r>
            <a:r>
              <a:rPr lang="en-US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possible shocks...</a:t>
            </a:r>
          </a:p>
          <a:p>
            <a:pPr marL="342000" indent="-342000">
              <a:spcAft>
                <a:spcPts val="1800"/>
              </a:spcAft>
              <a:buClr>
                <a:schemeClr val="accent4">
                  <a:lumMod val="75000"/>
                </a:schemeClr>
              </a:buClr>
              <a:buSzPct val="110000"/>
              <a:buFont typeface="+mj-lt"/>
              <a:buAutoNum type="arabicPeriod"/>
            </a:pPr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…alongside a creative, well-educated work force, but </a:t>
            </a:r>
            <a:r>
              <a:rPr lang="en-US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bureaucratic rigidities.</a:t>
            </a:r>
          </a:p>
          <a:p>
            <a:pPr marL="342000" indent="-342000">
              <a:spcAft>
                <a:spcPts val="1800"/>
              </a:spcAft>
              <a:buClr>
                <a:schemeClr val="accent4">
                  <a:lumMod val="75000"/>
                </a:schemeClr>
              </a:buClr>
              <a:buSzPct val="110000"/>
              <a:buFont typeface="+mj-lt"/>
              <a:buAutoNum type="arabicPeriod"/>
            </a:pPr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COVID-19 pandemic spread rapidly since 2020, with devastating impacts on all aspects of life. </a:t>
            </a:r>
            <a:endParaRPr lang="en-US" sz="11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000" indent="-342000">
              <a:spcAft>
                <a:spcPts val="1800"/>
              </a:spcAft>
              <a:buClr>
                <a:schemeClr val="accent4">
                  <a:lumMod val="75000"/>
                </a:schemeClr>
              </a:buClr>
              <a:buSzPct val="110000"/>
              <a:buFont typeface="+mj-lt"/>
              <a:buAutoNum type="arabicPeriod"/>
            </a:pPr>
            <a:r>
              <a:rPr lang="en-US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invasion of Ukraine by Russia in 2022 created turbulence in energy and other markets.</a:t>
            </a:r>
          </a:p>
          <a:p>
            <a:pPr marL="342000" indent="-342000">
              <a:spcAft>
                <a:spcPts val="1800"/>
              </a:spcAft>
              <a:buClr>
                <a:schemeClr val="accent4">
                  <a:lumMod val="75000"/>
                </a:schemeClr>
              </a:buClr>
              <a:buSzPct val="110000"/>
              <a:buFont typeface="+mj-lt"/>
              <a:buAutoNum type="arabicPeriod"/>
            </a:pPr>
            <a:r>
              <a:rPr lang="en-US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Inflation soared globally on the back of supply shocks.</a:t>
            </a:r>
            <a:endParaRPr lang="en-US" sz="11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000" indent="-342000">
              <a:spcAft>
                <a:spcPts val="1800"/>
              </a:spcAft>
              <a:buClr>
                <a:schemeClr val="accent4">
                  <a:lumMod val="75000"/>
                </a:schemeClr>
              </a:buClr>
              <a:buSzPct val="110000"/>
              <a:buFont typeface="+mj-lt"/>
              <a:buAutoNum type="arabicPeriod"/>
            </a:pPr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response, many central banks initially lowered and then sharply increased interest</a:t>
            </a:r>
            <a:r>
              <a:rPr lang="en-US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000" indent="-342000">
              <a:spcAft>
                <a:spcPts val="1800"/>
              </a:spcAft>
              <a:buClr>
                <a:schemeClr val="accent4">
                  <a:lumMod val="75000"/>
                </a:schemeClr>
              </a:buClr>
              <a:buSzPct val="110000"/>
              <a:buFont typeface="+mj-lt"/>
              <a:buAutoNum type="arabicPeriod"/>
            </a:pPr>
            <a:endParaRPr lang="en-US" sz="11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000" indent="-342000">
              <a:spcAft>
                <a:spcPts val="1800"/>
              </a:spcAft>
              <a:buClr>
                <a:schemeClr val="accent4">
                  <a:lumMod val="75000"/>
                </a:schemeClr>
              </a:buClr>
              <a:buSzPct val="110000"/>
              <a:buFont typeface="+mj-lt"/>
              <a:buAutoNum type="arabicPeriod"/>
            </a:pPr>
            <a:endParaRPr lang="en-US" sz="11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000" indent="-342000">
              <a:spcAft>
                <a:spcPts val="1800"/>
              </a:spcAft>
              <a:buClr>
                <a:schemeClr val="accent4">
                  <a:lumMod val="75000"/>
                </a:schemeClr>
              </a:buClr>
              <a:buSzPct val="110000"/>
              <a:buFont typeface="+mj-lt"/>
              <a:buAutoNum type="arabicPeriod"/>
            </a:pPr>
            <a:endParaRPr lang="en-US" sz="11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000" indent="-342000">
              <a:spcAft>
                <a:spcPts val="1800"/>
              </a:spcAft>
              <a:buClr>
                <a:schemeClr val="accent4">
                  <a:lumMod val="75000"/>
                </a:schemeClr>
              </a:buClr>
              <a:buSzPct val="110000"/>
              <a:buFont typeface="+mj-lt"/>
              <a:buAutoNum type="arabicPeriod"/>
            </a:pPr>
            <a:endParaRPr lang="en-US" sz="11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000" indent="-342000">
              <a:spcAft>
                <a:spcPts val="1800"/>
              </a:spcAft>
              <a:buClr>
                <a:schemeClr val="accent4">
                  <a:lumMod val="75000"/>
                </a:schemeClr>
              </a:buClr>
              <a:buSzPct val="110000"/>
              <a:buFont typeface="+mj-lt"/>
              <a:buAutoNum type="arabicPeriod"/>
            </a:pPr>
            <a:endParaRPr lang="en-US" sz="11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000" indent="-342000">
              <a:spcAft>
                <a:spcPts val="1800"/>
              </a:spcAft>
              <a:buClr>
                <a:schemeClr val="accent4">
                  <a:lumMod val="75000"/>
                </a:schemeClr>
              </a:buClr>
              <a:buSzPct val="110000"/>
              <a:buFont typeface="+mj-lt"/>
              <a:buAutoNum type="arabicPeriod"/>
            </a:pPr>
            <a:r>
              <a:rPr lang="en-TT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While </a:t>
            </a:r>
            <a:r>
              <a:rPr lang="en-TT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domestic output plummeted due to lockdowns, the public finances and exports benefited from higher energy prices. </a:t>
            </a:r>
            <a:endParaRPr lang="en-TT" sz="11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000" indent="-342000">
              <a:spcAft>
                <a:spcPts val="1800"/>
              </a:spcAft>
              <a:buClr>
                <a:schemeClr val="accent4">
                  <a:lumMod val="75000"/>
                </a:schemeClr>
              </a:buClr>
              <a:buSzPct val="110000"/>
              <a:buFont typeface="+mj-lt"/>
              <a:buAutoNum type="arabicPeriod"/>
            </a:pPr>
            <a:r>
              <a:rPr lang="en-TT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Central Bank actions focused on supporting an economic recovery and maintaining financial </a:t>
            </a:r>
            <a:r>
              <a:rPr lang="en-TT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stability. </a:t>
            </a:r>
          </a:p>
          <a:p>
            <a:pPr marL="342000" indent="-342000">
              <a:spcAft>
                <a:spcPts val="1800"/>
              </a:spcAft>
              <a:buClr>
                <a:schemeClr val="accent4">
                  <a:lumMod val="75000"/>
                </a:schemeClr>
              </a:buClr>
              <a:buSzPct val="110000"/>
              <a:buFont typeface="+mj-lt"/>
              <a:buAutoNum type="arabicPeriod"/>
            </a:pPr>
            <a:r>
              <a:rPr lang="en-TT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buffers helped to cushion the domestic </a:t>
            </a:r>
            <a:r>
              <a:rPr lang="en-TT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impacts. </a:t>
            </a:r>
          </a:p>
          <a:p>
            <a:pPr marL="342000" indent="-342000">
              <a:spcAft>
                <a:spcPts val="1800"/>
              </a:spcAft>
              <a:buClr>
                <a:schemeClr val="accent4">
                  <a:lumMod val="75000"/>
                </a:schemeClr>
              </a:buClr>
              <a:buSzPct val="110000"/>
              <a:buFont typeface="+mj-lt"/>
              <a:buAutoNum type="arabicPeriod"/>
            </a:pPr>
            <a:r>
              <a:rPr lang="en-TT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Labour </a:t>
            </a:r>
            <a:r>
              <a:rPr lang="en-TT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productivity rose, while intensified private sector competition led to additional improvements. </a:t>
            </a:r>
            <a:endParaRPr lang="en-TT" sz="11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000" indent="-342000">
              <a:spcAft>
                <a:spcPts val="1800"/>
              </a:spcAft>
              <a:buClr>
                <a:schemeClr val="accent4">
                  <a:lumMod val="75000"/>
                </a:schemeClr>
              </a:buClr>
              <a:buSzPct val="110000"/>
              <a:buFont typeface="+mj-lt"/>
              <a:buAutoNum type="arabicPeriod"/>
            </a:pPr>
            <a:r>
              <a:rPr lang="en-TT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Overall there is good room for optimism for Trinidad and Tobago in the wake of recent and ongoing external shocks</a:t>
            </a:r>
            <a:r>
              <a:rPr lang="en-TT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000" indent="-342000">
              <a:spcAft>
                <a:spcPts val="1800"/>
              </a:spcAft>
              <a:buClr>
                <a:schemeClr val="accent4">
                  <a:lumMod val="75000"/>
                </a:schemeClr>
              </a:buClr>
              <a:buSzPct val="110000"/>
              <a:buFont typeface="+mj-lt"/>
              <a:buAutoNum type="arabicPeriod"/>
            </a:pPr>
            <a:r>
              <a:rPr lang="en-TT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opportunities arise but potentially deep scars need to be addressed. </a:t>
            </a:r>
            <a:endParaRPr lang="en-TT" sz="11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000" indent="-342000">
              <a:spcAft>
                <a:spcPts val="1800"/>
              </a:spcAft>
              <a:buClr>
                <a:schemeClr val="accent4">
                  <a:lumMod val="75000"/>
                </a:schemeClr>
              </a:buClr>
              <a:buSzPct val="110000"/>
              <a:buFont typeface="+mj-lt"/>
              <a:buAutoNum type="arabicPeriod"/>
            </a:pPr>
            <a:r>
              <a:rPr lang="en-TT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focused, no-nonsense approach is needed to move domestic service delivery to international standards. </a:t>
            </a:r>
            <a:endParaRPr lang="en-US" sz="11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4382589" y="819350"/>
            <a:ext cx="4730" cy="4158772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 txBox="1">
            <a:spLocks/>
          </p:cNvSpPr>
          <p:nvPr/>
        </p:nvSpPr>
        <p:spPr>
          <a:xfrm>
            <a:off x="1456983" y="402976"/>
            <a:ext cx="5966085" cy="4542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600" b="1" dirty="0">
              <a:solidFill>
                <a:schemeClr val="tx2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785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  <p:sp>
        <p:nvSpPr>
          <p:cNvPr id="19" name="Title 1"/>
          <p:cNvSpPr txBox="1">
            <a:spLocks/>
          </p:cNvSpPr>
          <p:nvPr/>
        </p:nvSpPr>
        <p:spPr>
          <a:xfrm>
            <a:off x="1011876" y="190734"/>
            <a:ext cx="7802081" cy="4607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b="1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1. Trinidad and Tobago is a small energy exporter, </a:t>
            </a:r>
          </a:p>
          <a:p>
            <a:pPr algn="l"/>
            <a:r>
              <a:rPr lang="en-US" sz="1600" b="1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    well-integrated globally.</a:t>
            </a:r>
            <a:endParaRPr lang="en-US" sz="1600" b="1" dirty="0">
              <a:solidFill>
                <a:schemeClr val="tx2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411728" y="4884317"/>
            <a:ext cx="1625271" cy="259183"/>
          </a:xfrm>
        </p:spPr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BA13A57-AE3E-41DE-B982-54AA6960CCE5}"/>
              </a:ext>
            </a:extLst>
          </p:cNvPr>
          <p:cNvSpPr txBox="1"/>
          <p:nvPr/>
        </p:nvSpPr>
        <p:spPr>
          <a:xfrm>
            <a:off x="3810925" y="3558262"/>
            <a:ext cx="11019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 push</a:t>
            </a:r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33768" y="686609"/>
            <a:ext cx="28213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TT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1"/>
          <p:cNvSpPr txBox="1"/>
          <p:nvPr/>
        </p:nvSpPr>
        <p:spPr>
          <a:xfrm>
            <a:off x="2268187" y="894845"/>
            <a:ext cx="2382640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TT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Trinidad and Tobago is a small </a:t>
            </a:r>
            <a:r>
              <a:rPr lang="en-TT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open, twin island</a:t>
            </a:r>
            <a:r>
              <a:rPr lang="en-TT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Caribbean state.</a:t>
            </a:r>
          </a:p>
          <a:p>
            <a:pPr algn="just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economy is based heavily on oil and gas production and 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 exports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the main source of the country’s foreign currency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earnings and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overnment revenue. </a:t>
            </a:r>
          </a:p>
          <a:p>
            <a:pPr algn="just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TT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such, the country’s economic performance is directly linked to fluctuations in </a:t>
            </a:r>
            <a:r>
              <a:rPr lang="en-TT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international energy prices</a:t>
            </a:r>
            <a:r>
              <a:rPr lang="en-TT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</a:p>
          <a:p>
            <a:pPr algn="just"/>
            <a:endParaRPr lang="en-TT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5751536"/>
              </p:ext>
            </p:extLst>
          </p:nvPr>
        </p:nvGraphicFramePr>
        <p:xfrm>
          <a:off x="4777516" y="1193509"/>
          <a:ext cx="4188355" cy="342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0970">
                  <a:extLst>
                    <a:ext uri="{9D8B030D-6E8A-4147-A177-3AD203B41FA5}">
                      <a16:colId xmlns:a16="http://schemas.microsoft.com/office/drawing/2014/main" val="1181961189"/>
                    </a:ext>
                  </a:extLst>
                </a:gridCol>
                <a:gridCol w="1477385">
                  <a:extLst>
                    <a:ext uri="{9D8B030D-6E8A-4147-A177-3AD203B41FA5}">
                      <a16:colId xmlns:a16="http://schemas.microsoft.com/office/drawing/2014/main" val="7980248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TT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  <a:endParaRPr lang="en-TT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50009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Size</a:t>
                      </a:r>
                      <a:endParaRPr lang="en-TT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5,128 sq. km</a:t>
                      </a:r>
                      <a:endParaRPr lang="en-TT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43307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Population</a:t>
                      </a:r>
                      <a:endParaRPr lang="en-TT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1.37 million</a:t>
                      </a:r>
                      <a:endParaRPr lang="en-TT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8179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Adult Literacy Rate</a:t>
                      </a:r>
                      <a:endParaRPr lang="en-TT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99%</a:t>
                      </a:r>
                      <a:endParaRPr lang="en-TT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77424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GDP</a:t>
                      </a:r>
                      <a:endParaRPr lang="en-TT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US$24.5</a:t>
                      </a:r>
                      <a:r>
                        <a:rPr lang="en-US" sz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billion</a:t>
                      </a:r>
                      <a:endParaRPr lang="en-TT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33625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Energy Sector/Total GDP</a:t>
                      </a:r>
                      <a:endParaRPr lang="en-TT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27%</a:t>
                      </a:r>
                      <a:endParaRPr lang="en-TT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17885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 Capita GDP</a:t>
                      </a:r>
                      <a:endParaRPr lang="en-TT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US$17,889.59 </a:t>
                      </a:r>
                      <a:r>
                        <a:rPr lang="en-US" sz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TT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4779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Government Energy Revenue/Total Revenue</a:t>
                      </a:r>
                      <a:endParaRPr lang="en-TT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54.3%</a:t>
                      </a:r>
                      <a:endParaRPr lang="en-TT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0325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Trade</a:t>
                      </a:r>
                      <a:r>
                        <a:rPr lang="en-US" sz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 GDP</a:t>
                      </a:r>
                      <a:endParaRPr lang="en-TT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71.3%</a:t>
                      </a:r>
                      <a:endParaRPr lang="en-TT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8619374"/>
                  </a:ext>
                </a:extLst>
              </a:tr>
            </a:tbl>
          </a:graphicData>
        </a:graphic>
      </p:graphicFrame>
      <p:sp>
        <p:nvSpPr>
          <p:cNvPr id="9" name="TextBox 1"/>
          <p:cNvSpPr txBox="1"/>
          <p:nvPr/>
        </p:nvSpPr>
        <p:spPr>
          <a:xfrm>
            <a:off x="416025" y="3284103"/>
            <a:ext cx="41060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TT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50860" y="893088"/>
            <a:ext cx="35650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Table 1: Trinidad and Tobago – Selected Indicators</a:t>
            </a:r>
            <a:endParaRPr lang="en-TT" sz="11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28021" y="4710541"/>
            <a:ext cx="430910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Sources: </a:t>
            </a:r>
            <a:r>
              <a:rPr 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Central Statistical </a:t>
            </a:r>
            <a:r>
              <a:rPr lang="en-US" sz="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Office, Ministry of Finance and Central Bank of Trinidad and Tobago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29" y="758040"/>
            <a:ext cx="2479330" cy="2418860"/>
          </a:xfrm>
          <a:prstGeom prst="rect">
            <a:avLst/>
          </a:prstGeom>
        </p:spPr>
      </p:pic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3690158171"/>
              </p:ext>
            </p:extLst>
          </p:nvPr>
        </p:nvGraphicFramePr>
        <p:xfrm>
          <a:off x="41564" y="3348585"/>
          <a:ext cx="4686329" cy="17162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407290" y="3199295"/>
            <a:ext cx="41996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Chart 1: GDP Growth and Oil Price</a:t>
            </a:r>
            <a:endParaRPr lang="en-TT" sz="11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14501" y="4949719"/>
            <a:ext cx="430910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Sources: </a:t>
            </a:r>
            <a:r>
              <a:rPr 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Central Statistical </a:t>
            </a:r>
            <a:r>
              <a:rPr lang="en-US" sz="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Office and Bloomberg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0411" y="174389"/>
            <a:ext cx="433069" cy="502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556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904058" y="60450"/>
            <a:ext cx="7829856" cy="7804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1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2019 inflation was lower than 2 per cent, </a:t>
            </a:r>
          </a:p>
          <a:p>
            <a:pPr algn="l"/>
            <a:r>
              <a:rPr lang="en-US" sz="1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with a healthy financial system.</a:t>
            </a:r>
            <a:endParaRPr lang="en-US" sz="16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4936760"/>
            <a:ext cx="2133600" cy="273844"/>
          </a:xfrm>
        </p:spPr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3</a:t>
            </a:r>
          </a:p>
          <a:p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15418" y="876493"/>
            <a:ext cx="460716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Headline, food and core 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inflation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had dropped to the low single digits between 2017 and 2019.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Monetary policy 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instruments were centered on the </a:t>
            </a:r>
            <a:r>
              <a:rPr lang="en-US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 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rate 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 market operations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financial system in 2019 was fairly well diversified. 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Banks and insurance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companies in particular were generally 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well </a:t>
            </a:r>
            <a:r>
              <a:rPr lang="en-US" sz="1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capitalised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profitable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with 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 asset quality 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high 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liquidity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6" name="Chart 5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9464900"/>
              </p:ext>
            </p:extLst>
          </p:nvPr>
        </p:nvGraphicFramePr>
        <p:xfrm>
          <a:off x="4818986" y="1057142"/>
          <a:ext cx="4114506" cy="1706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Rectangle 1"/>
          <p:cNvSpPr/>
          <p:nvPr/>
        </p:nvSpPr>
        <p:spPr>
          <a:xfrm>
            <a:off x="5047585" y="2763786"/>
            <a:ext cx="2282049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Central Statistical Office</a:t>
            </a:r>
            <a:endParaRPr lang="en-TT" sz="700" dirty="0"/>
          </a:p>
        </p:txBody>
      </p:sp>
      <p:sp>
        <p:nvSpPr>
          <p:cNvPr id="3" name="TextBox 2"/>
          <p:cNvSpPr txBox="1"/>
          <p:nvPr/>
        </p:nvSpPr>
        <p:spPr>
          <a:xfrm>
            <a:off x="4860380" y="745078"/>
            <a:ext cx="41996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Chart </a:t>
            </a:r>
            <a:r>
              <a:rPr lang="en-US" sz="1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2: </a:t>
            </a:r>
            <a:r>
              <a:rPr lang="en-US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Index of Retail Prices – Per cent Change </a:t>
            </a:r>
            <a:br>
              <a:rPr lang="en-US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Annual Average</a:t>
            </a:r>
            <a:endParaRPr lang="en-TT" sz="11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-111126" y="2714127"/>
            <a:ext cx="43250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Chart </a:t>
            </a:r>
            <a:r>
              <a:rPr lang="en-US" sz="1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3: Financial System Total Assets - 2019</a:t>
            </a:r>
            <a:endParaRPr lang="en-TT" sz="11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2116875" y="4964575"/>
            <a:ext cx="2282049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Central Bank of Trinidad and Tobago</a:t>
            </a:r>
            <a:endParaRPr lang="en-TT" sz="700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516511198"/>
              </p:ext>
            </p:extLst>
          </p:nvPr>
        </p:nvGraphicFramePr>
        <p:xfrm>
          <a:off x="-228601" y="2946967"/>
          <a:ext cx="4571999" cy="20861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9956820"/>
              </p:ext>
            </p:extLst>
          </p:nvPr>
        </p:nvGraphicFramePr>
        <p:xfrm>
          <a:off x="4069496" y="3180039"/>
          <a:ext cx="4863996" cy="179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4121">
                  <a:extLst>
                    <a:ext uri="{9D8B030D-6E8A-4147-A177-3AD203B41FA5}">
                      <a16:colId xmlns:a16="http://schemas.microsoft.com/office/drawing/2014/main" val="584626338"/>
                    </a:ext>
                  </a:extLst>
                </a:gridCol>
                <a:gridCol w="1121477">
                  <a:extLst>
                    <a:ext uri="{9D8B030D-6E8A-4147-A177-3AD203B41FA5}">
                      <a16:colId xmlns:a16="http://schemas.microsoft.com/office/drawing/2014/main" val="2098733569"/>
                    </a:ext>
                  </a:extLst>
                </a:gridCol>
                <a:gridCol w="972799">
                  <a:extLst>
                    <a:ext uri="{9D8B030D-6E8A-4147-A177-3AD203B41FA5}">
                      <a16:colId xmlns:a16="http://schemas.microsoft.com/office/drawing/2014/main" val="3847269263"/>
                    </a:ext>
                  </a:extLst>
                </a:gridCol>
                <a:gridCol w="1107335">
                  <a:extLst>
                    <a:ext uri="{9D8B030D-6E8A-4147-A177-3AD203B41FA5}">
                      <a16:colId xmlns:a16="http://schemas.microsoft.com/office/drawing/2014/main" val="3983462122"/>
                    </a:ext>
                  </a:extLst>
                </a:gridCol>
                <a:gridCol w="838264">
                  <a:extLst>
                    <a:ext uri="{9D8B030D-6E8A-4147-A177-3AD203B41FA5}">
                      <a16:colId xmlns:a16="http://schemas.microsoft.com/office/drawing/2014/main" val="2315045071"/>
                    </a:ext>
                  </a:extLst>
                </a:gridCol>
              </a:tblGrid>
              <a:tr h="181184">
                <a:tc>
                  <a:txBody>
                    <a:bodyPr/>
                    <a:lstStyle/>
                    <a:p>
                      <a:endParaRPr lang="en-TT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Capital Adequacy</a:t>
                      </a:r>
                      <a:endParaRPr lang="en-TT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Asset Quality</a:t>
                      </a:r>
                      <a:endParaRPr lang="en-TT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Liquidity</a:t>
                      </a:r>
                      <a:endParaRPr lang="en-TT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Profitability</a:t>
                      </a:r>
                      <a:endParaRPr lang="en-TT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959445"/>
                  </a:ext>
                </a:extLst>
              </a:tr>
              <a:tr h="406975">
                <a:tc rowSpan="2">
                  <a:txBody>
                    <a:bodyPr/>
                    <a:lstStyle/>
                    <a:p>
                      <a:r>
                        <a:rPr lang="en-US" sz="8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Commercial Banks</a:t>
                      </a:r>
                      <a:endParaRPr lang="en-TT" sz="8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Regulatory Capital to Risk Weighted Assets</a:t>
                      </a:r>
                      <a:endParaRPr lang="en-TT" sz="800" b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Nonperforming Loans</a:t>
                      </a:r>
                      <a:r>
                        <a:rPr lang="en-US" sz="8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 Total Loans</a:t>
                      </a:r>
                      <a:endParaRPr lang="en-TT" sz="800" b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Liquid Assets to Total Assets</a:t>
                      </a:r>
                      <a:endParaRPr lang="en-TT" sz="800" b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TT" sz="8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Return on Equity</a:t>
                      </a:r>
                      <a:endParaRPr lang="en-TT" sz="800" b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TT" sz="8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7593536"/>
                  </a:ext>
                </a:extLst>
              </a:tr>
              <a:tr h="181184">
                <a:tc vMerge="1">
                  <a:txBody>
                    <a:bodyPr/>
                    <a:lstStyle/>
                    <a:p>
                      <a:endParaRPr lang="en-TT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19.2</a:t>
                      </a:r>
                      <a:endParaRPr lang="en-TT" sz="8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2.9</a:t>
                      </a:r>
                      <a:endParaRPr lang="en-TT" sz="8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21.8</a:t>
                      </a:r>
                      <a:endParaRPr lang="en-TT" sz="8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24.9</a:t>
                      </a:r>
                      <a:endParaRPr lang="en-TT" sz="8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4469730"/>
                  </a:ext>
                </a:extLst>
              </a:tr>
              <a:tr h="181184">
                <a:tc rowSpan="2">
                  <a:txBody>
                    <a:bodyPr/>
                    <a:lstStyle/>
                    <a:p>
                      <a:r>
                        <a:rPr lang="en-US" sz="8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Long Term Insurance</a:t>
                      </a:r>
                      <a:endParaRPr lang="en-TT" sz="8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Capital to Assets</a:t>
                      </a:r>
                      <a:endParaRPr lang="en-TT" sz="8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(Real estate + unquoted equities + debtors)-to-total assets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T" sz="8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Liquid Assets to Current Liabilities</a:t>
                      </a:r>
                    </a:p>
                    <a:p>
                      <a:pPr algn="ctr"/>
                      <a:endParaRPr lang="en-TT" sz="8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Return on Equity</a:t>
                      </a:r>
                      <a:endParaRPr lang="en-TT" sz="8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3902171"/>
                  </a:ext>
                </a:extLst>
              </a:tr>
              <a:tr h="181184">
                <a:tc vMerge="1">
                  <a:txBody>
                    <a:bodyPr/>
                    <a:lstStyle/>
                    <a:p>
                      <a:endParaRPr lang="en-TT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23.2</a:t>
                      </a:r>
                      <a:endParaRPr lang="en-TT" sz="8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8.4</a:t>
                      </a:r>
                      <a:endParaRPr lang="en-TT" sz="8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24.0</a:t>
                      </a:r>
                      <a:endParaRPr lang="en-TT" sz="8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16.7</a:t>
                      </a:r>
                      <a:endParaRPr lang="en-TT" sz="8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990475"/>
                  </a:ext>
                </a:extLst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4901203" y="2937271"/>
            <a:ext cx="35650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Table </a:t>
            </a:r>
            <a:r>
              <a:rPr lang="en-US" sz="1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2: Financial Soundness Indicators - 2019</a:t>
            </a:r>
            <a:endParaRPr lang="en-TT" sz="11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0411" y="174389"/>
            <a:ext cx="433069" cy="502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34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50"/>
            <a:ext cx="9143999" cy="5143500"/>
          </a:xfrm>
          <a:prstGeom prst="rect">
            <a:avLst/>
          </a:prstGeom>
        </p:spPr>
      </p:pic>
      <p:sp>
        <p:nvSpPr>
          <p:cNvPr id="19" name="Title 1"/>
          <p:cNvSpPr txBox="1">
            <a:spLocks/>
          </p:cNvSpPr>
          <p:nvPr/>
        </p:nvSpPr>
        <p:spPr>
          <a:xfrm>
            <a:off x="1011876" y="225816"/>
            <a:ext cx="7802081" cy="4607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b="1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3. Fairly substantial buffers offered </a:t>
            </a:r>
            <a:endParaRPr lang="en-US" sz="1600" b="1" dirty="0" smtClean="0">
              <a:solidFill>
                <a:schemeClr val="tx2"/>
              </a:solidFill>
              <a:latin typeface="Arial" charset="0"/>
              <a:ea typeface="Arial" charset="0"/>
              <a:cs typeface="Arial" charset="0"/>
            </a:endParaRPr>
          </a:p>
          <a:p>
            <a:pPr algn="l"/>
            <a:r>
              <a:rPr lang="en-US" sz="1600" b="1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    cushion </a:t>
            </a:r>
            <a:r>
              <a:rPr lang="en-US" sz="1600" b="1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to deal with possible </a:t>
            </a:r>
            <a:r>
              <a:rPr lang="en-US" sz="1600" b="1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shocks.</a:t>
            </a:r>
            <a:endParaRPr lang="en-US" sz="1600" b="1" dirty="0">
              <a:solidFill>
                <a:schemeClr val="tx2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434099" y="4858207"/>
            <a:ext cx="1625271" cy="259183"/>
          </a:xfrm>
        </p:spPr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4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BA13A57-AE3E-41DE-B982-54AA6960CCE5}"/>
              </a:ext>
            </a:extLst>
          </p:cNvPr>
          <p:cNvSpPr txBox="1"/>
          <p:nvPr/>
        </p:nvSpPr>
        <p:spPr>
          <a:xfrm>
            <a:off x="3810925" y="3558262"/>
            <a:ext cx="11019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 push</a:t>
            </a:r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8127" y="2028590"/>
            <a:ext cx="28213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Chart </a:t>
            </a:r>
            <a:r>
              <a:rPr lang="en-US" sz="11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4: </a:t>
            </a:r>
            <a:r>
              <a:rPr lang="en-US" sz="11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 International Reserves</a:t>
            </a:r>
            <a:endParaRPr lang="en-TT" sz="11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3744353400"/>
              </p:ext>
            </p:extLst>
          </p:nvPr>
        </p:nvGraphicFramePr>
        <p:xfrm>
          <a:off x="2932581" y="2244194"/>
          <a:ext cx="3132275" cy="2201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3047699" y="2022085"/>
            <a:ext cx="29621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Chart </a:t>
            </a:r>
            <a:r>
              <a:rPr lang="en-US" sz="11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5: </a:t>
            </a:r>
            <a:r>
              <a:rPr lang="en-US" sz="11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Heritage and </a:t>
            </a:r>
            <a:r>
              <a:rPr lang="en-US" sz="11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Stabilisation</a:t>
            </a:r>
            <a:r>
              <a:rPr lang="en-US" sz="11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Fund</a:t>
            </a:r>
            <a:endParaRPr lang="en-TT" sz="11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7" name="Chart 16"/>
          <p:cNvGraphicFramePr/>
          <p:nvPr>
            <p:extLst>
              <p:ext uri="{D42A27DB-BD31-4B8C-83A1-F6EECF244321}">
                <p14:modId xmlns:p14="http://schemas.microsoft.com/office/powerpoint/2010/main" val="1587773243"/>
              </p:ext>
            </p:extLst>
          </p:nvPr>
        </p:nvGraphicFramePr>
        <p:xfrm>
          <a:off x="6009816" y="2236589"/>
          <a:ext cx="3134184" cy="23340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6226212" y="2020820"/>
            <a:ext cx="29621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Chart </a:t>
            </a:r>
            <a:r>
              <a:rPr lang="en-US" sz="11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6: </a:t>
            </a:r>
            <a:r>
              <a:rPr lang="en-US" sz="11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Debt and Fiscal Balance to GDP</a:t>
            </a:r>
            <a:endParaRPr lang="en-TT" sz="11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8127" y="4417006"/>
            <a:ext cx="200537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Central Bank of Trinidad and Tobago</a:t>
            </a:r>
            <a:endParaRPr lang="en-TT" sz="7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170082" y="4433262"/>
            <a:ext cx="297391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Ministry of </a:t>
            </a:r>
            <a:r>
              <a:rPr lang="en-US" sz="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Finance</a:t>
            </a:r>
          </a:p>
          <a:p>
            <a:r>
              <a:rPr lang="en-US" sz="7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Note: Data from FY 2015 refers to Adjusted General Government Debt; data prior, to Public Sector Debt.</a:t>
            </a:r>
            <a:endParaRPr lang="en-TT" sz="700" i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157803" y="4406548"/>
            <a:ext cx="200537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Central Bank of Trinidad and Tobago</a:t>
            </a:r>
            <a:endParaRPr lang="en-TT" sz="7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6605" y="1053216"/>
            <a:ext cx="3031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International reserves</a:t>
            </a:r>
            <a:r>
              <a:rPr lang="en-US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represented 7.7 months of import cover at the end of 2019.</a:t>
            </a:r>
            <a:endParaRPr lang="en-TT" sz="1200" i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969570" y="1045144"/>
            <a:ext cx="30311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200" b="1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sovereign wealth fund </a:t>
            </a:r>
            <a:r>
              <a:rPr lang="en-US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(Heritage and </a:t>
            </a:r>
            <a:r>
              <a:rPr lang="en-US" sz="12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Stabilisation</a:t>
            </a:r>
            <a:r>
              <a:rPr lang="en-US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Fund (HSF)) had grown to over US$6 billion – about the same size as international reserves. </a:t>
            </a:r>
            <a:endParaRPr lang="en-TT" sz="1200" i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240062" y="1029463"/>
            <a:ext cx="30641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was still reasonable </a:t>
            </a:r>
            <a:r>
              <a:rPr lang="en-US" sz="1200" b="1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fiscal space</a:t>
            </a:r>
            <a:r>
              <a:rPr lang="en-US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although total General Government debt had started to pick up, mainly on the domestic side, as external debt remained low.</a:t>
            </a:r>
            <a:endParaRPr lang="en-TT" sz="1200" i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692145512"/>
              </p:ext>
            </p:extLst>
          </p:nvPr>
        </p:nvGraphicFramePr>
        <p:xfrm>
          <a:off x="-1" y="2212481"/>
          <a:ext cx="3119486" cy="20141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23" name="Picture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0411" y="174389"/>
            <a:ext cx="433069" cy="502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360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865152" y="84770"/>
            <a:ext cx="8014374" cy="7804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…alongside a creative, well-educated work force, </a:t>
            </a:r>
            <a:endParaRPr lang="en-US" sz="16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but </a:t>
            </a:r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bureaucratic </a:t>
            </a:r>
            <a:r>
              <a:rPr lang="en-US" sz="1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rigidities. </a:t>
            </a:r>
            <a:endParaRPr lang="en-US" sz="16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5002512"/>
            <a:ext cx="2133600" cy="273844"/>
          </a:xfrm>
        </p:spPr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5</a:t>
            </a:r>
          </a:p>
          <a:p>
            <a:endParaRPr lang="en-US" b="1" dirty="0">
              <a:solidFill>
                <a:schemeClr val="tx2"/>
              </a:solidFill>
            </a:endParaRPr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4194315"/>
              </p:ext>
            </p:extLst>
          </p:nvPr>
        </p:nvGraphicFramePr>
        <p:xfrm>
          <a:off x="-1" y="3340744"/>
          <a:ext cx="4464501" cy="15945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Rectangle 14"/>
          <p:cNvSpPr/>
          <p:nvPr/>
        </p:nvSpPr>
        <p:spPr>
          <a:xfrm>
            <a:off x="237325" y="4875913"/>
            <a:ext cx="2282049" cy="20005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World Bank</a:t>
            </a:r>
            <a:endParaRPr lang="en-TT" sz="700" dirty="0"/>
          </a:p>
        </p:txBody>
      </p:sp>
      <p:sp>
        <p:nvSpPr>
          <p:cNvPr id="18" name="TextBox 17"/>
          <p:cNvSpPr txBox="1"/>
          <p:nvPr/>
        </p:nvSpPr>
        <p:spPr>
          <a:xfrm>
            <a:off x="5347369" y="827443"/>
            <a:ext cx="41996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Chart </a:t>
            </a:r>
            <a:r>
              <a:rPr lang="en-US" sz="1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8: </a:t>
            </a:r>
            <a:r>
              <a:rPr lang="en-US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Persons with Jobs by Occupation</a:t>
            </a:r>
            <a:endParaRPr lang="en-TT" sz="11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785917" y="2686004"/>
            <a:ext cx="2282049" cy="20005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Central Statistical </a:t>
            </a:r>
            <a:r>
              <a:rPr lang="en-US" sz="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Office</a:t>
            </a:r>
            <a:endParaRPr lang="en-TT" sz="700" dirty="0"/>
          </a:p>
        </p:txBody>
      </p:sp>
      <p:sp>
        <p:nvSpPr>
          <p:cNvPr id="19" name="TextBox 18"/>
          <p:cNvSpPr txBox="1"/>
          <p:nvPr/>
        </p:nvSpPr>
        <p:spPr>
          <a:xfrm>
            <a:off x="853479" y="3053007"/>
            <a:ext cx="638056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Chart </a:t>
            </a:r>
            <a:r>
              <a:rPr lang="en-US" sz="1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9: </a:t>
            </a:r>
            <a:r>
              <a:rPr lang="en-US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Ease of Doing Business in Trinidad and </a:t>
            </a:r>
            <a:r>
              <a:rPr lang="en-US" sz="1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Tobago – Ranking Out of 190 Countries*</a:t>
            </a:r>
            <a:endParaRPr lang="en-TT" sz="11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2" name="Chart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5259597"/>
              </p:ext>
            </p:extLst>
          </p:nvPr>
        </p:nvGraphicFramePr>
        <p:xfrm>
          <a:off x="2644038" y="1051529"/>
          <a:ext cx="2379428" cy="2334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1619378" y="787294"/>
            <a:ext cx="44287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Chart </a:t>
            </a:r>
            <a:r>
              <a:rPr lang="en-US" sz="1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</a:t>
            </a:r>
            <a:r>
              <a:rPr lang="en-US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Persons with Jobs by </a:t>
            </a:r>
            <a:endParaRPr lang="en-US" sz="11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Educational </a:t>
            </a:r>
            <a:r>
              <a:rPr lang="en-US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Attainment (2019)</a:t>
            </a:r>
            <a:endParaRPr lang="en-TT" sz="11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4" name="Chart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1809446"/>
              </p:ext>
            </p:extLst>
          </p:nvPr>
        </p:nvGraphicFramePr>
        <p:xfrm>
          <a:off x="4424363" y="1089053"/>
          <a:ext cx="4779323" cy="18335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5" name="TextBox 1"/>
          <p:cNvSpPr txBox="1"/>
          <p:nvPr/>
        </p:nvSpPr>
        <p:spPr>
          <a:xfrm>
            <a:off x="23407" y="916705"/>
            <a:ext cx="2709884" cy="211017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4000"/>
              </a:lnSpc>
            </a:pP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1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labour</a:t>
            </a: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force is </a:t>
            </a:r>
            <a:r>
              <a:rPr lang="en-US" sz="11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well educated </a:t>
            </a: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exposed to high-level international training.</a:t>
            </a:r>
            <a:b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Strong global connections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contribute to the dynamism of the local private sector.</a:t>
            </a:r>
            <a:b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</a:pP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Pervasive </a:t>
            </a:r>
            <a:r>
              <a:rPr lang="en-US" sz="11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bureaucratic rigidities </a:t>
            </a: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to the time and complexity of doing business locally.</a:t>
            </a:r>
          </a:p>
          <a:p>
            <a:pPr marL="171450" indent="-171450">
              <a:lnSpc>
                <a:spcPct val="114000"/>
              </a:lnSpc>
              <a:buFont typeface="Arial" panose="020B0604020202020204" pitchFamily="34" charset="0"/>
              <a:buChar char="•"/>
            </a:pPr>
            <a:endParaRPr lang="en-TT" sz="11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15026" y="3386216"/>
            <a:ext cx="4533482" cy="3765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64500" y="3716362"/>
            <a:ext cx="4415026" cy="818916"/>
          </a:xfrm>
          <a:prstGeom prst="rect">
            <a:avLst/>
          </a:prstGeom>
        </p:spPr>
      </p:pic>
      <p:sp>
        <p:nvSpPr>
          <p:cNvPr id="21" name="TextBox 1"/>
          <p:cNvSpPr txBox="1"/>
          <p:nvPr/>
        </p:nvSpPr>
        <p:spPr>
          <a:xfrm>
            <a:off x="4402588" y="4323593"/>
            <a:ext cx="2756701" cy="136409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4000"/>
              </a:lnSpc>
            </a:pPr>
            <a:endParaRPr lang="en-TT" sz="11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1"/>
          <p:cNvSpPr txBox="1"/>
          <p:nvPr/>
        </p:nvSpPr>
        <p:spPr>
          <a:xfrm>
            <a:off x="4360641" y="4492156"/>
            <a:ext cx="4234719" cy="109649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4000"/>
              </a:lnSpc>
            </a:pPr>
            <a:r>
              <a:rPr lang="en-US" sz="9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*World Bank </a:t>
            </a:r>
            <a:r>
              <a:rPr lang="en-US" sz="900" i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Doing </a:t>
            </a:r>
            <a:r>
              <a:rPr lang="en-US" sz="900" i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</a:t>
            </a:r>
            <a:r>
              <a:rPr lang="en-US" sz="900" i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 </a:t>
            </a:r>
            <a:r>
              <a:rPr lang="en-US" sz="9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190 countries were covered in 2019. </a:t>
            </a:r>
            <a:endParaRPr lang="en-TT" sz="900" i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0411" y="174389"/>
            <a:ext cx="433069" cy="502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033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50"/>
            <a:ext cx="9143999" cy="5143500"/>
          </a:xfrm>
          <a:prstGeom prst="rect">
            <a:avLst/>
          </a:prstGeom>
        </p:spPr>
      </p:pic>
      <p:sp>
        <p:nvSpPr>
          <p:cNvPr id="19" name="Title 1"/>
          <p:cNvSpPr txBox="1">
            <a:spLocks/>
          </p:cNvSpPr>
          <p:nvPr/>
        </p:nvSpPr>
        <p:spPr>
          <a:xfrm>
            <a:off x="932218" y="182361"/>
            <a:ext cx="7802081" cy="4607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b="1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5. The COVID-19 pandemic spread rapidly since </a:t>
            </a:r>
            <a:r>
              <a:rPr lang="en-US" sz="1600" b="1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2020,</a:t>
            </a:r>
          </a:p>
          <a:p>
            <a:pPr algn="l"/>
            <a:r>
              <a:rPr lang="en-US" sz="1600" b="1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     with </a:t>
            </a:r>
            <a:r>
              <a:rPr lang="en-US" sz="1600" b="1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devastating impacts on all aspects of life.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363445" y="4815822"/>
            <a:ext cx="1625271" cy="259183"/>
          </a:xfrm>
        </p:spPr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6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BA13A57-AE3E-41DE-B982-54AA6960CCE5}"/>
              </a:ext>
            </a:extLst>
          </p:cNvPr>
          <p:cNvSpPr txBox="1"/>
          <p:nvPr/>
        </p:nvSpPr>
        <p:spPr>
          <a:xfrm>
            <a:off x="3810925" y="3558262"/>
            <a:ext cx="11019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 push</a:t>
            </a:r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E9E9E9"/>
              </a:clrFrom>
              <a:clrTo>
                <a:srgbClr val="E9E9E9">
                  <a:alpha val="0"/>
                </a:srgbClr>
              </a:clrTo>
            </a:clrChange>
          </a:blip>
          <a:srcRect l="4859" t="2027" b="4711"/>
          <a:stretch/>
        </p:blipFill>
        <p:spPr>
          <a:xfrm>
            <a:off x="725214" y="1321961"/>
            <a:ext cx="5109330" cy="33107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650" t="10833" r="4337" b="1790"/>
          <a:stretch/>
        </p:blipFill>
        <p:spPr>
          <a:xfrm>
            <a:off x="36519" y="1388428"/>
            <a:ext cx="827467" cy="17073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18986" y="1210935"/>
            <a:ext cx="2779105" cy="2062096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732357" y="875893"/>
            <a:ext cx="328738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Global Distribution of Confirmed Cases</a:t>
            </a:r>
            <a:br>
              <a:rPr lang="en-US" sz="11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at February 2023 </a:t>
            </a:r>
            <a:endParaRPr lang="en-TT" sz="10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952758" y="899516"/>
            <a:ext cx="28213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Confirmed Cases: Regional Totals</a:t>
            </a:r>
          </a:p>
          <a:p>
            <a:pPr algn="ctr"/>
            <a:r>
              <a:rPr lang="en-US" sz="1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at February 2023 </a:t>
            </a:r>
            <a:endParaRPr lang="en-TT" sz="10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21528" y="3369006"/>
            <a:ext cx="3067188" cy="14252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Confirmed cases: 756,291,327 </a:t>
            </a:r>
          </a:p>
          <a:p>
            <a:endParaRPr 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Deaths: 6,841,640</a:t>
            </a:r>
          </a:p>
          <a:p>
            <a:endParaRPr 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TT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Vaccine doses: 13,195,777,466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clrChange>
              <a:clrFrom>
                <a:srgbClr val="EBECF0"/>
              </a:clrFrom>
              <a:clrTo>
                <a:srgbClr val="EBECF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45584" y="3451963"/>
            <a:ext cx="495752" cy="52013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clrChange>
              <a:clrFrom>
                <a:srgbClr val="EBECF0"/>
              </a:clrFrom>
              <a:clrTo>
                <a:srgbClr val="EBECF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6831" y="4142970"/>
            <a:ext cx="457468" cy="50197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6012" y="4845385"/>
            <a:ext cx="295146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World Health </a:t>
            </a:r>
            <a:r>
              <a:rPr lang="en-US" sz="7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Organisation</a:t>
            </a:r>
            <a:r>
              <a:rPr 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accessed February 15, 2023</a:t>
            </a:r>
            <a:endParaRPr lang="en-TT" sz="7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0411" y="174389"/>
            <a:ext cx="433069" cy="502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140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800620"/>
            <a:ext cx="9144000" cy="436208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580"/>
          <a:stretch/>
        </p:blipFill>
        <p:spPr>
          <a:xfrm>
            <a:off x="0" y="7751"/>
            <a:ext cx="9151620" cy="7931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0411" y="174389"/>
            <a:ext cx="433069" cy="502919"/>
          </a:xfrm>
          <a:prstGeom prst="rect">
            <a:avLst/>
          </a:prstGeom>
        </p:spPr>
      </p:pic>
      <p:sp>
        <p:nvSpPr>
          <p:cNvPr id="19" name="Title 1"/>
          <p:cNvSpPr txBox="1">
            <a:spLocks/>
          </p:cNvSpPr>
          <p:nvPr/>
        </p:nvSpPr>
        <p:spPr>
          <a:xfrm>
            <a:off x="939256" y="150070"/>
            <a:ext cx="7802081" cy="4607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b="1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6. The invasion of Ukraine by Russia in 2022 </a:t>
            </a:r>
            <a:endParaRPr lang="en-US" sz="1600" b="1" dirty="0" smtClean="0">
              <a:solidFill>
                <a:schemeClr val="tx2"/>
              </a:solidFill>
              <a:latin typeface="Arial" charset="0"/>
              <a:ea typeface="Arial" charset="0"/>
              <a:cs typeface="Arial" charset="0"/>
            </a:endParaRPr>
          </a:p>
          <a:p>
            <a:pPr algn="l"/>
            <a:r>
              <a:rPr lang="en-US" sz="1600" b="1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b="1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   created </a:t>
            </a:r>
            <a:r>
              <a:rPr lang="en-US" sz="1600" b="1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turbulence in energy and other markets.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498790" y="4899838"/>
            <a:ext cx="1625271" cy="259183"/>
          </a:xfrm>
        </p:spPr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7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BA13A57-AE3E-41DE-B982-54AA6960CCE5}"/>
              </a:ext>
            </a:extLst>
          </p:cNvPr>
          <p:cNvSpPr txBox="1"/>
          <p:nvPr/>
        </p:nvSpPr>
        <p:spPr>
          <a:xfrm>
            <a:off x="3810925" y="3558263"/>
            <a:ext cx="11019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 push</a:t>
            </a:r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795648"/>
            <a:ext cx="9144000" cy="4355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/>
          </a:p>
        </p:txBody>
      </p:sp>
      <p:sp>
        <p:nvSpPr>
          <p:cNvPr id="17" name="Freeform 3"/>
          <p:cNvSpPr/>
          <p:nvPr/>
        </p:nvSpPr>
        <p:spPr>
          <a:xfrm>
            <a:off x="167353" y="848945"/>
            <a:ext cx="1280219" cy="1285957"/>
          </a:xfrm>
          <a:custGeom>
            <a:avLst/>
            <a:gdLst/>
            <a:ahLst/>
            <a:cxnLst/>
            <a:rect l="l" t="t" r="r" b="b"/>
            <a:pathLst>
              <a:path w="809173" h="812800">
                <a:moveTo>
                  <a:pt x="404587" y="0"/>
                </a:moveTo>
                <a:cubicBezTo>
                  <a:pt x="628326" y="1001"/>
                  <a:pt x="809174" y="182659"/>
                  <a:pt x="809174" y="406400"/>
                </a:cubicBezTo>
                <a:cubicBezTo>
                  <a:pt x="809174" y="630141"/>
                  <a:pt x="628326" y="811799"/>
                  <a:pt x="404587" y="812800"/>
                </a:cubicBezTo>
                <a:cubicBezTo>
                  <a:pt x="180848" y="811799"/>
                  <a:pt x="0" y="630141"/>
                  <a:pt x="0" y="406400"/>
                </a:cubicBezTo>
                <a:cubicBezTo>
                  <a:pt x="0" y="182659"/>
                  <a:pt x="180848" y="1001"/>
                  <a:pt x="404587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</p:sp>
      <p:sp>
        <p:nvSpPr>
          <p:cNvPr id="21" name="Freeform 6"/>
          <p:cNvSpPr/>
          <p:nvPr/>
        </p:nvSpPr>
        <p:spPr>
          <a:xfrm>
            <a:off x="3901175" y="844857"/>
            <a:ext cx="1280219" cy="1285957"/>
          </a:xfrm>
          <a:custGeom>
            <a:avLst/>
            <a:gdLst/>
            <a:ahLst/>
            <a:cxnLst/>
            <a:rect l="l" t="t" r="r" b="b"/>
            <a:pathLst>
              <a:path w="809173" h="812800">
                <a:moveTo>
                  <a:pt x="404587" y="0"/>
                </a:moveTo>
                <a:cubicBezTo>
                  <a:pt x="628326" y="1001"/>
                  <a:pt x="809174" y="182659"/>
                  <a:pt x="809174" y="406400"/>
                </a:cubicBezTo>
                <a:cubicBezTo>
                  <a:pt x="809174" y="630141"/>
                  <a:pt x="628326" y="811799"/>
                  <a:pt x="404587" y="812800"/>
                </a:cubicBezTo>
                <a:cubicBezTo>
                  <a:pt x="180848" y="811799"/>
                  <a:pt x="0" y="630141"/>
                  <a:pt x="0" y="406400"/>
                </a:cubicBezTo>
                <a:cubicBezTo>
                  <a:pt x="0" y="182659"/>
                  <a:pt x="180848" y="1001"/>
                  <a:pt x="404587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</p:sp>
      <p:sp>
        <p:nvSpPr>
          <p:cNvPr id="25" name="Freeform 9"/>
          <p:cNvSpPr/>
          <p:nvPr/>
        </p:nvSpPr>
        <p:spPr>
          <a:xfrm>
            <a:off x="1764730" y="844857"/>
            <a:ext cx="1280219" cy="1285957"/>
          </a:xfrm>
          <a:custGeom>
            <a:avLst/>
            <a:gdLst/>
            <a:ahLst/>
            <a:cxnLst/>
            <a:rect l="l" t="t" r="r" b="b"/>
            <a:pathLst>
              <a:path w="809173" h="812800">
                <a:moveTo>
                  <a:pt x="404587" y="0"/>
                </a:moveTo>
                <a:cubicBezTo>
                  <a:pt x="628326" y="1001"/>
                  <a:pt x="809174" y="182659"/>
                  <a:pt x="809174" y="406400"/>
                </a:cubicBezTo>
                <a:cubicBezTo>
                  <a:pt x="809174" y="630141"/>
                  <a:pt x="628326" y="811799"/>
                  <a:pt x="404587" y="812800"/>
                </a:cubicBezTo>
                <a:cubicBezTo>
                  <a:pt x="180848" y="811799"/>
                  <a:pt x="0" y="630141"/>
                  <a:pt x="0" y="406400"/>
                </a:cubicBezTo>
                <a:cubicBezTo>
                  <a:pt x="0" y="182659"/>
                  <a:pt x="180848" y="1001"/>
                  <a:pt x="404587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</p:sp>
      <p:sp>
        <p:nvSpPr>
          <p:cNvPr id="29" name="Freeform 12"/>
          <p:cNvSpPr/>
          <p:nvPr/>
        </p:nvSpPr>
        <p:spPr>
          <a:xfrm>
            <a:off x="6766638" y="848945"/>
            <a:ext cx="1280219" cy="1285957"/>
          </a:xfrm>
          <a:custGeom>
            <a:avLst/>
            <a:gdLst/>
            <a:ahLst/>
            <a:cxnLst/>
            <a:rect l="l" t="t" r="r" b="b"/>
            <a:pathLst>
              <a:path w="809173" h="812800">
                <a:moveTo>
                  <a:pt x="404587" y="0"/>
                </a:moveTo>
                <a:cubicBezTo>
                  <a:pt x="628326" y="1001"/>
                  <a:pt x="809174" y="182659"/>
                  <a:pt x="809174" y="406400"/>
                </a:cubicBezTo>
                <a:cubicBezTo>
                  <a:pt x="809174" y="630141"/>
                  <a:pt x="628326" y="811799"/>
                  <a:pt x="404587" y="812800"/>
                </a:cubicBezTo>
                <a:cubicBezTo>
                  <a:pt x="180848" y="811799"/>
                  <a:pt x="0" y="630141"/>
                  <a:pt x="0" y="406400"/>
                </a:cubicBezTo>
                <a:cubicBezTo>
                  <a:pt x="0" y="182659"/>
                  <a:pt x="180848" y="1001"/>
                  <a:pt x="404587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</p:sp>
      <p:sp>
        <p:nvSpPr>
          <p:cNvPr id="31" name="AutoShape 14"/>
          <p:cNvSpPr/>
          <p:nvPr/>
        </p:nvSpPr>
        <p:spPr>
          <a:xfrm rot="-5400000">
            <a:off x="672201" y="2288841"/>
            <a:ext cx="251474" cy="0"/>
          </a:xfrm>
          <a:prstGeom prst="line">
            <a:avLst/>
          </a:prstGeom>
          <a:ln w="19050" cap="flat">
            <a:solidFill>
              <a:srgbClr val="E4E3E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2" name="AutoShape 15"/>
          <p:cNvSpPr/>
          <p:nvPr/>
        </p:nvSpPr>
        <p:spPr>
          <a:xfrm rot="-5400000">
            <a:off x="4388167" y="2284753"/>
            <a:ext cx="251474" cy="0"/>
          </a:xfrm>
          <a:prstGeom prst="line">
            <a:avLst/>
          </a:prstGeom>
          <a:ln w="19050" cap="flat">
            <a:solidFill>
              <a:srgbClr val="E4E3E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4" name="TextBox 20"/>
          <p:cNvSpPr txBox="1"/>
          <p:nvPr/>
        </p:nvSpPr>
        <p:spPr>
          <a:xfrm>
            <a:off x="201350" y="1304360"/>
            <a:ext cx="1193175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75"/>
              </a:lnSpc>
              <a:spcBef>
                <a:spcPct val="0"/>
              </a:spcBef>
            </a:pPr>
            <a:r>
              <a:rPr lang="en-US" sz="1000" b="1" spc="12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PRE-WAR</a:t>
            </a:r>
          </a:p>
        </p:txBody>
      </p:sp>
      <p:sp>
        <p:nvSpPr>
          <p:cNvPr id="35" name="TextBox 21"/>
          <p:cNvSpPr txBox="1"/>
          <p:nvPr/>
        </p:nvSpPr>
        <p:spPr>
          <a:xfrm>
            <a:off x="1808252" y="1297004"/>
            <a:ext cx="1193175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000" b="1" spc="12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FEBRUARY 2022</a:t>
            </a:r>
          </a:p>
        </p:txBody>
      </p:sp>
      <p:sp>
        <p:nvSpPr>
          <p:cNvPr id="36" name="TextBox 22"/>
          <p:cNvSpPr txBox="1"/>
          <p:nvPr/>
        </p:nvSpPr>
        <p:spPr>
          <a:xfrm>
            <a:off x="3959938" y="1356018"/>
            <a:ext cx="1193175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75"/>
              </a:lnSpc>
              <a:spcBef>
                <a:spcPct val="0"/>
              </a:spcBef>
            </a:pPr>
            <a:r>
              <a:rPr lang="en-US" sz="1000" b="1" spc="12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SANCTIONS</a:t>
            </a:r>
          </a:p>
        </p:txBody>
      </p:sp>
      <p:sp>
        <p:nvSpPr>
          <p:cNvPr id="37" name="TextBox 23"/>
          <p:cNvSpPr txBox="1"/>
          <p:nvPr/>
        </p:nvSpPr>
        <p:spPr>
          <a:xfrm>
            <a:off x="6810293" y="1277954"/>
            <a:ext cx="1193175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000" b="1" spc="12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 MARKETS</a:t>
            </a:r>
          </a:p>
        </p:txBody>
      </p:sp>
      <p:sp>
        <p:nvSpPr>
          <p:cNvPr id="38" name="TextBox 24"/>
          <p:cNvSpPr txBox="1"/>
          <p:nvPr/>
        </p:nvSpPr>
        <p:spPr>
          <a:xfrm>
            <a:off x="42025" y="2456386"/>
            <a:ext cx="1614964" cy="18338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30"/>
              </a:lnSpc>
            </a:pPr>
            <a:r>
              <a: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2014: Russia’s </a:t>
            </a:r>
            <a:r>
              <a:rPr lang="en-US" sz="1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annexation of Crimea</a:t>
            </a:r>
            <a:r>
              <a: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from the Ukraine</a:t>
            </a:r>
          </a:p>
          <a:p>
            <a:pPr algn="ctr">
              <a:lnSpc>
                <a:spcPts val="1330"/>
              </a:lnSpc>
            </a:pPr>
            <a:endParaRPr lang="en-US" sz="10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330"/>
              </a:lnSpc>
            </a:pPr>
            <a:r>
              <a: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Early 2022: Ukraine reaffirmed its desire to formally join the European Union (EU) and to become a </a:t>
            </a:r>
            <a:r>
              <a:rPr lang="en-US" sz="1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member of the North Atlantic Treaty Organization (NATO) </a:t>
            </a:r>
          </a:p>
        </p:txBody>
      </p:sp>
      <p:sp>
        <p:nvSpPr>
          <p:cNvPr id="39" name="TextBox 25"/>
          <p:cNvSpPr txBox="1"/>
          <p:nvPr/>
        </p:nvSpPr>
        <p:spPr>
          <a:xfrm>
            <a:off x="1694452" y="2456386"/>
            <a:ext cx="1420774" cy="3334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30"/>
              </a:lnSpc>
            </a:pPr>
            <a:r>
              <a: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Russian military forces </a:t>
            </a:r>
            <a:r>
              <a:rPr lang="en-US" sz="1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invaded Ukraine</a:t>
            </a:r>
          </a:p>
        </p:txBody>
      </p:sp>
      <p:sp>
        <p:nvSpPr>
          <p:cNvPr id="40" name="TextBox 26"/>
          <p:cNvSpPr txBox="1"/>
          <p:nvPr/>
        </p:nvSpPr>
        <p:spPr>
          <a:xfrm>
            <a:off x="3170901" y="2410490"/>
            <a:ext cx="2719546" cy="26673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30"/>
              </a:lnSpc>
            </a:pPr>
            <a:r>
              <a:rPr lang="en-US" sz="10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</a:t>
            </a:r>
            <a:r>
              <a: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shut-down </a:t>
            </a:r>
            <a:r>
              <a:rPr lang="en-US" sz="1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access to key technology </a:t>
            </a:r>
            <a:r>
              <a: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required by Russian military and industrial sectors &amp; </a:t>
            </a:r>
            <a:r>
              <a:rPr lang="en-US" sz="1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cessation of crude imports </a:t>
            </a:r>
            <a:r>
              <a: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Russia</a:t>
            </a:r>
          </a:p>
          <a:p>
            <a:pPr algn="ctr">
              <a:lnSpc>
                <a:spcPts val="1330"/>
              </a:lnSpc>
            </a:pPr>
            <a:endParaRPr lang="en-US" sz="10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330"/>
              </a:lnSpc>
            </a:pPr>
            <a:r>
              <a:rPr lang="en-US" sz="10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Europe</a:t>
            </a:r>
            <a:r>
              <a: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restrictions on the use of global financial services</a:t>
            </a:r>
            <a:r>
              <a: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prohibitions on the use of foreign held reserve assets by the Central Bank of the Russian Federation (CBR)</a:t>
            </a:r>
          </a:p>
          <a:p>
            <a:pPr algn="ctr">
              <a:lnSpc>
                <a:spcPts val="1330"/>
              </a:lnSpc>
            </a:pPr>
            <a:endParaRPr lang="en-US" sz="10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330"/>
              </a:lnSpc>
            </a:pPr>
            <a:r>
              <a:rPr lang="en-US" sz="10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UK</a:t>
            </a:r>
            <a:r>
              <a: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bans on Russian ships </a:t>
            </a:r>
            <a:r>
              <a: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entering domestic ports and bans on UK individual and entities from providing financial services to the CBR, Ministry of Finance and the National Wealth Fund</a:t>
            </a:r>
          </a:p>
        </p:txBody>
      </p:sp>
      <p:sp>
        <p:nvSpPr>
          <p:cNvPr id="41" name="TextBox 27"/>
          <p:cNvSpPr txBox="1"/>
          <p:nvPr/>
        </p:nvSpPr>
        <p:spPr>
          <a:xfrm>
            <a:off x="5984878" y="2392734"/>
            <a:ext cx="3128171" cy="26673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30"/>
              </a:lnSpc>
            </a:pPr>
            <a:r>
              <a: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Russia is the world’s </a:t>
            </a:r>
            <a:r>
              <a:rPr lang="en-US" sz="1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third largest oil producer </a:t>
            </a:r>
            <a:r>
              <a: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behind the United States and Saudi Arabia</a:t>
            </a:r>
          </a:p>
          <a:p>
            <a:pPr algn="ctr">
              <a:lnSpc>
                <a:spcPts val="1330"/>
              </a:lnSpc>
            </a:pPr>
            <a:endParaRPr lang="en-US" sz="10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330"/>
              </a:lnSpc>
            </a:pPr>
            <a:r>
              <a:rPr lang="en-US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Sanctions restricting exports by Russia </a:t>
            </a:r>
            <a:endParaRPr lang="en-US" sz="10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330"/>
              </a:lnSpc>
            </a:pPr>
            <a:r>
              <a: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led to </a:t>
            </a:r>
            <a:r>
              <a:rPr lang="en-US" sz="1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higher </a:t>
            </a:r>
            <a:r>
              <a:rPr lang="en-US" sz="1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 prices </a:t>
            </a:r>
          </a:p>
          <a:p>
            <a:pPr algn="ctr">
              <a:lnSpc>
                <a:spcPts val="1330"/>
              </a:lnSpc>
            </a:pPr>
            <a:r>
              <a:rPr lang="en-US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(and ultimately higher </a:t>
            </a:r>
            <a:r>
              <a: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prices of good and services)</a:t>
            </a:r>
          </a:p>
          <a:p>
            <a:pPr algn="ctr">
              <a:lnSpc>
                <a:spcPts val="1330"/>
              </a:lnSpc>
            </a:pPr>
            <a:endParaRPr lang="en-US" sz="10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330"/>
              </a:lnSpc>
            </a:pPr>
            <a:r>
              <a:rPr lang="en-US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Russia </a:t>
            </a:r>
            <a:r>
              <a:rPr lang="en-US" sz="1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cut supply of </a:t>
            </a:r>
            <a:r>
              <a:rPr lang="en-US" sz="1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natural </a:t>
            </a:r>
            <a:r>
              <a:rPr lang="en-US" sz="1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gas </a:t>
            </a:r>
            <a:r>
              <a: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Europe</a:t>
            </a:r>
          </a:p>
          <a:p>
            <a:pPr algn="ctr">
              <a:lnSpc>
                <a:spcPts val="1330"/>
              </a:lnSpc>
            </a:pPr>
            <a:endParaRPr lang="en-US" sz="10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330"/>
              </a:lnSpc>
            </a:pPr>
            <a:r>
              <a: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Countries have been </a:t>
            </a:r>
            <a:r>
              <a:rPr lang="en-US" sz="1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changing energy policy </a:t>
            </a:r>
            <a:r>
              <a: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due to change in typical energy trade routes</a:t>
            </a:r>
          </a:p>
          <a:p>
            <a:pPr algn="ctr">
              <a:lnSpc>
                <a:spcPts val="1330"/>
              </a:lnSpc>
            </a:pPr>
            <a:endParaRPr lang="en-US" sz="10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330"/>
              </a:lnSpc>
            </a:pPr>
            <a:r>
              <a: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Broken relationships between Russia and its energy customers have led to a rapid focus on </a:t>
            </a:r>
            <a:r>
              <a:rPr lang="en-US" sz="1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maintaining energy security and a push towards renewables</a:t>
            </a:r>
          </a:p>
        </p:txBody>
      </p:sp>
      <p:sp>
        <p:nvSpPr>
          <p:cNvPr id="42" name="AutoShape 28"/>
          <p:cNvSpPr/>
          <p:nvPr/>
        </p:nvSpPr>
        <p:spPr>
          <a:xfrm rot="-5400000">
            <a:off x="7252831" y="2288841"/>
            <a:ext cx="251474" cy="0"/>
          </a:xfrm>
          <a:prstGeom prst="line">
            <a:avLst/>
          </a:prstGeom>
          <a:ln w="19050" cap="flat">
            <a:solidFill>
              <a:srgbClr val="E4E3E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3" name="AutoShape 29"/>
          <p:cNvSpPr/>
          <p:nvPr/>
        </p:nvSpPr>
        <p:spPr>
          <a:xfrm rot="-5400000">
            <a:off x="2298153" y="2307891"/>
            <a:ext cx="251474" cy="0"/>
          </a:xfrm>
          <a:prstGeom prst="line">
            <a:avLst/>
          </a:prstGeom>
          <a:ln w="19050" cap="flat">
            <a:solidFill>
              <a:srgbClr val="E4E3E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4" name="TextBox 43"/>
          <p:cNvSpPr txBox="1"/>
          <p:nvPr/>
        </p:nvSpPr>
        <p:spPr>
          <a:xfrm>
            <a:off x="49958" y="4872777"/>
            <a:ext cx="295146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Sources: World Economic Forum and International Energy Agency</a:t>
            </a:r>
            <a:endParaRPr lang="en-TT" sz="7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680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63" y="-1"/>
            <a:ext cx="9143999" cy="51435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945085" y="4869655"/>
            <a:ext cx="2133600" cy="273844"/>
          </a:xfrm>
        </p:spPr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8</a:t>
            </a: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895631" y="12866"/>
            <a:ext cx="8358506" cy="7841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b="1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7. Inflation soared globally </a:t>
            </a:r>
            <a:r>
              <a:rPr lang="en-US" sz="1600" b="1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on </a:t>
            </a:r>
            <a:r>
              <a:rPr lang="en-US" sz="1600" b="1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the back of supply shocks.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425" y="165340"/>
            <a:ext cx="433069" cy="502919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2F920E87-6E21-440C-940A-25C2DF2478C0}"/>
              </a:ext>
            </a:extLst>
          </p:cNvPr>
          <p:cNvSpPr txBox="1"/>
          <p:nvPr/>
        </p:nvSpPr>
        <p:spPr>
          <a:xfrm>
            <a:off x="402514" y="1013182"/>
            <a:ext cx="13549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28839" y="4394942"/>
            <a:ext cx="2282049" cy="21544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Bloomberg   </a:t>
            </a:r>
            <a:endParaRPr lang="en-TT" sz="800" dirty="0"/>
          </a:p>
        </p:txBody>
      </p:sp>
      <p:graphicFrame>
        <p:nvGraphicFramePr>
          <p:cNvPr id="35" name="Chart 3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8538365"/>
              </p:ext>
            </p:extLst>
          </p:nvPr>
        </p:nvGraphicFramePr>
        <p:xfrm>
          <a:off x="174061" y="1120862"/>
          <a:ext cx="5719637" cy="3274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785494" y="882377"/>
            <a:ext cx="41996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Chart </a:t>
            </a:r>
            <a:r>
              <a:rPr lang="en-US" sz="1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10: </a:t>
            </a:r>
            <a:r>
              <a:rPr lang="en-US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US, UK and Euro Area Inflation Rates</a:t>
            </a:r>
            <a:endParaRPr lang="en-TT" sz="11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872534" y="1126125"/>
            <a:ext cx="325435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pandemic led to worldwide </a:t>
            </a:r>
            <a:r>
              <a:rPr lang="en-US" sz="1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slumps in production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goods and services. </a:t>
            </a:r>
          </a:p>
          <a:p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en-US" sz="1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demand picked up 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context of successful vaccination programs, </a:t>
            </a:r>
            <a:r>
              <a:rPr lang="en-US" sz="1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supply lagged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leading to shortages.</a:t>
            </a:r>
          </a:p>
          <a:p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Delays in reviving shipping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other transport modes further elevated costs.</a:t>
            </a:r>
          </a:p>
          <a:p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mid-2022, inflation in the United States hit a </a:t>
            </a:r>
            <a:r>
              <a:rPr lang="en-US" sz="1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40-year high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 situation replicated in many other countries.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TT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447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R POWERPOIN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s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30339</TotalTime>
  <Words>2734</Words>
  <Application>Microsoft Office PowerPoint</Application>
  <PresentationFormat>On-screen Show (16:9)</PresentationFormat>
  <Paragraphs>397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34" baseType="lpstr">
      <vt:lpstr>맑은 고딕</vt:lpstr>
      <vt:lpstr>MS PGothic</vt:lpstr>
      <vt:lpstr>Aileron Regular</vt:lpstr>
      <vt:lpstr>Arial</vt:lpstr>
      <vt:lpstr>Calibri</vt:lpstr>
      <vt:lpstr>Canva Sans Bold</vt:lpstr>
      <vt:lpstr>Courier New</vt:lpstr>
      <vt:lpstr>Montserrat Medium</vt:lpstr>
      <vt:lpstr>Open Sans</vt:lpstr>
      <vt:lpstr>Times</vt:lpstr>
      <vt:lpstr>Times New Roman</vt:lpstr>
      <vt:lpstr>Wingdings</vt:lpstr>
      <vt:lpstr>ZapfHumnst BT</vt:lpstr>
      <vt:lpstr>IR POWERPOINT TEMPLATE</vt:lpstr>
      <vt:lpstr>test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Interest Rates</dc:title>
  <dc:creator>Reshma Mahabir</dc:creator>
  <cp:lastModifiedBy>Tanisha Mitchell</cp:lastModifiedBy>
  <cp:revision>1769</cp:revision>
  <cp:lastPrinted>2018-06-12T15:41:41Z</cp:lastPrinted>
  <dcterms:created xsi:type="dcterms:W3CDTF">2017-03-09T15:07:08Z</dcterms:created>
  <dcterms:modified xsi:type="dcterms:W3CDTF">2023-03-06T12:23:15Z</dcterms:modified>
</cp:coreProperties>
</file>